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Poppins" panose="00000500000000000000" pitchFamily="2" charset="0"/>
      <p:regular r:id="rId18"/>
    </p:embeddedFont>
    <p:embeddedFont>
      <p:font typeface="Poppins Bold" panose="00000800000000000000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8" d="100"/>
          <a:sy n="28" d="100"/>
        </p:scale>
        <p:origin x="96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6.gif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9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jpeg"/><Relationship Id="rId7" Type="http://schemas.openxmlformats.org/officeDocument/2006/relationships/image" Target="../media/image10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6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1801313">
            <a:off x="7944412" y="2305957"/>
            <a:ext cx="1603602" cy="9552208"/>
            <a:chOff x="0" y="0"/>
            <a:chExt cx="422348" cy="25158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2348" cy="2515808"/>
            </a:xfrm>
            <a:custGeom>
              <a:avLst/>
              <a:gdLst/>
              <a:ahLst/>
              <a:cxnLst/>
              <a:rect l="l" t="t" r="r" b="b"/>
              <a:pathLst>
                <a:path w="422348" h="251580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801313">
            <a:off x="16945529" y="-2609268"/>
            <a:ext cx="1603602" cy="5817991"/>
            <a:chOff x="0" y="0"/>
            <a:chExt cx="422348" cy="15323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2348" cy="1532310"/>
            </a:xfrm>
            <a:custGeom>
              <a:avLst/>
              <a:gdLst/>
              <a:ahLst/>
              <a:cxnLst/>
              <a:rect l="l" t="t" r="r" b="b"/>
              <a:pathLst>
                <a:path w="422348" h="1532310">
                  <a:moveTo>
                    <a:pt x="0" y="0"/>
                  </a:moveTo>
                  <a:lnTo>
                    <a:pt x="422348" y="0"/>
                  </a:lnTo>
                  <a:lnTo>
                    <a:pt x="422348" y="1532310"/>
                  </a:lnTo>
                  <a:lnTo>
                    <a:pt x="0" y="1532310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2348" cy="1589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1323218">
            <a:off x="-260294" y="-2499941"/>
            <a:ext cx="9329309" cy="13900928"/>
            <a:chOff x="0" y="0"/>
            <a:chExt cx="640025" cy="9536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025" cy="953655"/>
            </a:xfrm>
            <a:custGeom>
              <a:avLst/>
              <a:gdLst/>
              <a:ahLst/>
              <a:cxnLst/>
              <a:rect l="l" t="t" r="r" b="b"/>
              <a:pathLst>
                <a:path w="640025" h="953655">
                  <a:moveTo>
                    <a:pt x="203200" y="0"/>
                  </a:moveTo>
                  <a:lnTo>
                    <a:pt x="640025" y="0"/>
                  </a:lnTo>
                  <a:lnTo>
                    <a:pt x="436825" y="953655"/>
                  </a:lnTo>
                  <a:lnTo>
                    <a:pt x="0" y="9536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57150"/>
              <a:ext cx="436825" cy="1010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7234808">
            <a:off x="-545671" y="4853273"/>
            <a:ext cx="16230600" cy="770953"/>
          </a:xfrm>
          <a:custGeom>
            <a:avLst/>
            <a:gdLst/>
            <a:ahLst/>
            <a:cxnLst/>
            <a:rect l="l" t="t" r="r" b="b"/>
            <a:pathLst>
              <a:path w="16230600" h="770953">
                <a:moveTo>
                  <a:pt x="0" y="0"/>
                </a:moveTo>
                <a:lnTo>
                  <a:pt x="16230600" y="0"/>
                </a:lnTo>
                <a:lnTo>
                  <a:pt x="16230600" y="770954"/>
                </a:lnTo>
                <a:lnTo>
                  <a:pt x="0" y="770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0" y="-110826"/>
            <a:ext cx="10341615" cy="10508652"/>
            <a:chOff x="0" y="0"/>
            <a:chExt cx="5765800" cy="58589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5800" cy="5858891"/>
            </a:xfrm>
            <a:custGeom>
              <a:avLst/>
              <a:gdLst/>
              <a:ahLst/>
              <a:cxnLst/>
              <a:rect l="l" t="t" r="r" b="b"/>
              <a:pathLst>
                <a:path w="5765800" h="5858891">
                  <a:moveTo>
                    <a:pt x="0" y="0"/>
                  </a:moveTo>
                  <a:lnTo>
                    <a:pt x="0" y="5858891"/>
                  </a:lnTo>
                  <a:lnTo>
                    <a:pt x="5765800" y="5858891"/>
                  </a:lnTo>
                  <a:lnTo>
                    <a:pt x="2235200" y="0"/>
                  </a:lnTo>
                  <a:close/>
                </a:path>
              </a:pathLst>
            </a:custGeom>
            <a:blipFill>
              <a:blip r:embed="rId4"/>
              <a:stretch>
                <a:fillRect l="-26352" r="-263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 rot="-1801313">
            <a:off x="-1212776" y="4436810"/>
            <a:ext cx="2060748" cy="7889373"/>
            <a:chOff x="0" y="0"/>
            <a:chExt cx="542748" cy="20778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2748" cy="2077860"/>
            </a:xfrm>
            <a:custGeom>
              <a:avLst/>
              <a:gdLst/>
              <a:ahLst/>
              <a:cxnLst/>
              <a:rect l="l" t="t" r="r" b="b"/>
              <a:pathLst>
                <a:path w="542748" h="2077860">
                  <a:moveTo>
                    <a:pt x="0" y="0"/>
                  </a:moveTo>
                  <a:lnTo>
                    <a:pt x="542748" y="0"/>
                  </a:lnTo>
                  <a:lnTo>
                    <a:pt x="542748" y="2077860"/>
                  </a:lnTo>
                  <a:lnTo>
                    <a:pt x="0" y="207786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542748" cy="2135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rot="-3131416">
            <a:off x="-4080653" y="2120145"/>
            <a:ext cx="12285790" cy="583575"/>
          </a:xfrm>
          <a:custGeom>
            <a:avLst/>
            <a:gdLst/>
            <a:ahLst/>
            <a:cxnLst/>
            <a:rect l="l" t="t" r="r" b="b"/>
            <a:pathLst>
              <a:path w="12285790" h="583575">
                <a:moveTo>
                  <a:pt x="0" y="0"/>
                </a:moveTo>
                <a:lnTo>
                  <a:pt x="12285790" y="0"/>
                </a:lnTo>
                <a:lnTo>
                  <a:pt x="12285790" y="583575"/>
                </a:lnTo>
                <a:lnTo>
                  <a:pt x="0" y="58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 rot="2252587">
            <a:off x="-1105257" y="-2239445"/>
            <a:ext cx="3086100" cy="7845843"/>
            <a:chOff x="0" y="0"/>
            <a:chExt cx="812800" cy="206639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2066395"/>
            </a:xfrm>
            <a:custGeom>
              <a:avLst/>
              <a:gdLst/>
              <a:ahLst/>
              <a:cxnLst/>
              <a:rect l="l" t="t" r="r" b="b"/>
              <a:pathLst>
                <a:path w="812800" h="2066395">
                  <a:moveTo>
                    <a:pt x="0" y="0"/>
                  </a:moveTo>
                  <a:lnTo>
                    <a:pt x="812800" y="0"/>
                  </a:lnTo>
                  <a:lnTo>
                    <a:pt x="812800" y="2066395"/>
                  </a:lnTo>
                  <a:lnTo>
                    <a:pt x="0" y="2066395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812800" cy="2123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1203239" y="808069"/>
            <a:ext cx="5561991" cy="2411533"/>
          </a:xfrm>
          <a:custGeom>
            <a:avLst/>
            <a:gdLst/>
            <a:ahLst/>
            <a:cxnLst/>
            <a:rect l="l" t="t" r="r" b="b"/>
            <a:pathLst>
              <a:path w="5561991" h="2411533">
                <a:moveTo>
                  <a:pt x="0" y="0"/>
                </a:moveTo>
                <a:lnTo>
                  <a:pt x="5561991" y="0"/>
                </a:lnTo>
                <a:lnTo>
                  <a:pt x="5561991" y="2411532"/>
                </a:lnTo>
                <a:lnTo>
                  <a:pt x="0" y="24115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997242" y="3471163"/>
            <a:ext cx="5262058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000000"/>
                </a:solidFill>
                <a:latin typeface="League Spartan Bold"/>
              </a:rPr>
              <a:t>PROJECT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466115" y="5064860"/>
            <a:ext cx="6793185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499"/>
              </a:lnSpc>
            </a:pPr>
            <a:r>
              <a:rPr lang="en-US" sz="7499">
                <a:solidFill>
                  <a:srgbClr val="003D60"/>
                </a:solidFill>
                <a:latin typeface="League Spartan Bold"/>
              </a:rPr>
              <a:t>PLANNING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258228" y="6687132"/>
            <a:ext cx="4740085" cy="1218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Poppins Bold"/>
              </a:rPr>
              <a:t>The Basics of Capital and Reserve Projects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865503" y="-299614"/>
            <a:ext cx="6933865" cy="10831841"/>
            <a:chOff x="0" y="0"/>
            <a:chExt cx="9245153" cy="144424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28662" r="28662"/>
            <a:stretch>
              <a:fillRect/>
            </a:stretch>
          </p:blipFill>
          <p:spPr>
            <a:xfrm>
              <a:off x="0" y="0"/>
              <a:ext cx="9245153" cy="14442454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 rot="10799999">
            <a:off x="9144000" y="6390939"/>
            <a:ext cx="5443005" cy="4762630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3609890">
            <a:off x="8226948" y="8161451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4357799">
            <a:off x="9498029" y="2033600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 rot="-1772257">
            <a:off x="11897977" y="4458033"/>
            <a:ext cx="1688777" cy="7462842"/>
            <a:chOff x="0" y="0"/>
            <a:chExt cx="444781" cy="19655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781" cy="1965522"/>
            </a:xfrm>
            <a:custGeom>
              <a:avLst/>
              <a:gdLst/>
              <a:ahLst/>
              <a:cxnLst/>
              <a:rect l="l" t="t" r="r" b="b"/>
              <a:pathLst>
                <a:path w="444781" h="1965522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776241" y="5303059"/>
            <a:ext cx="9588280" cy="1186881"/>
            <a:chOff x="0" y="0"/>
            <a:chExt cx="2525308" cy="3125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25308" cy="312594"/>
            </a:xfrm>
            <a:custGeom>
              <a:avLst/>
              <a:gdLst/>
              <a:ahLst/>
              <a:cxnLst/>
              <a:rect l="l" t="t" r="r" b="b"/>
              <a:pathLst>
                <a:path w="2525308" h="312594">
                  <a:moveTo>
                    <a:pt x="74284" y="0"/>
                  </a:moveTo>
                  <a:lnTo>
                    <a:pt x="2451024" y="0"/>
                  </a:lnTo>
                  <a:cubicBezTo>
                    <a:pt x="2470726" y="0"/>
                    <a:pt x="2489620" y="7826"/>
                    <a:pt x="2503551" y="21757"/>
                  </a:cubicBezTo>
                  <a:cubicBezTo>
                    <a:pt x="2517482" y="35688"/>
                    <a:pt x="2525308" y="54583"/>
                    <a:pt x="2525308" y="74284"/>
                  </a:cubicBezTo>
                  <a:lnTo>
                    <a:pt x="2525308" y="238310"/>
                  </a:lnTo>
                  <a:cubicBezTo>
                    <a:pt x="2525308" y="258011"/>
                    <a:pt x="2517482" y="276906"/>
                    <a:pt x="2503551" y="290837"/>
                  </a:cubicBezTo>
                  <a:cubicBezTo>
                    <a:pt x="2489620" y="304768"/>
                    <a:pt x="2470726" y="312594"/>
                    <a:pt x="2451024" y="312594"/>
                  </a:cubicBezTo>
                  <a:lnTo>
                    <a:pt x="74284" y="312594"/>
                  </a:lnTo>
                  <a:cubicBezTo>
                    <a:pt x="33258" y="312594"/>
                    <a:pt x="0" y="279336"/>
                    <a:pt x="0" y="238310"/>
                  </a:cubicBezTo>
                  <a:lnTo>
                    <a:pt x="0" y="74284"/>
                  </a:lnTo>
                  <a:cubicBezTo>
                    <a:pt x="0" y="54583"/>
                    <a:pt x="7826" y="35688"/>
                    <a:pt x="21757" y="21757"/>
                  </a:cubicBezTo>
                  <a:cubicBezTo>
                    <a:pt x="35688" y="7826"/>
                    <a:pt x="54583" y="0"/>
                    <a:pt x="74284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525308" cy="369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776241" y="907192"/>
            <a:ext cx="9588280" cy="1186881"/>
            <a:chOff x="0" y="0"/>
            <a:chExt cx="2525308" cy="3125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25308" cy="312594"/>
            </a:xfrm>
            <a:custGeom>
              <a:avLst/>
              <a:gdLst/>
              <a:ahLst/>
              <a:cxnLst/>
              <a:rect l="l" t="t" r="r" b="b"/>
              <a:pathLst>
                <a:path w="2525308" h="312594">
                  <a:moveTo>
                    <a:pt x="74284" y="0"/>
                  </a:moveTo>
                  <a:lnTo>
                    <a:pt x="2451024" y="0"/>
                  </a:lnTo>
                  <a:cubicBezTo>
                    <a:pt x="2470726" y="0"/>
                    <a:pt x="2489620" y="7826"/>
                    <a:pt x="2503551" y="21757"/>
                  </a:cubicBezTo>
                  <a:cubicBezTo>
                    <a:pt x="2517482" y="35688"/>
                    <a:pt x="2525308" y="54583"/>
                    <a:pt x="2525308" y="74284"/>
                  </a:cubicBezTo>
                  <a:lnTo>
                    <a:pt x="2525308" y="238310"/>
                  </a:lnTo>
                  <a:cubicBezTo>
                    <a:pt x="2525308" y="258011"/>
                    <a:pt x="2517482" y="276906"/>
                    <a:pt x="2503551" y="290837"/>
                  </a:cubicBezTo>
                  <a:cubicBezTo>
                    <a:pt x="2489620" y="304768"/>
                    <a:pt x="2470726" y="312594"/>
                    <a:pt x="2451024" y="312594"/>
                  </a:cubicBezTo>
                  <a:lnTo>
                    <a:pt x="74284" y="312594"/>
                  </a:lnTo>
                  <a:cubicBezTo>
                    <a:pt x="33258" y="312594"/>
                    <a:pt x="0" y="279336"/>
                    <a:pt x="0" y="238310"/>
                  </a:cubicBezTo>
                  <a:lnTo>
                    <a:pt x="0" y="74284"/>
                  </a:lnTo>
                  <a:cubicBezTo>
                    <a:pt x="0" y="54583"/>
                    <a:pt x="7826" y="35688"/>
                    <a:pt x="21757" y="21757"/>
                  </a:cubicBezTo>
                  <a:cubicBezTo>
                    <a:pt x="35688" y="7826"/>
                    <a:pt x="54583" y="0"/>
                    <a:pt x="74284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2525308" cy="3697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997894">
            <a:off x="11091510" y="-963439"/>
            <a:ext cx="1896148" cy="6729346"/>
            <a:chOff x="0" y="0"/>
            <a:chExt cx="499397" cy="177233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9397" cy="1772338"/>
            </a:xfrm>
            <a:custGeom>
              <a:avLst/>
              <a:gdLst/>
              <a:ahLst/>
              <a:cxnLst/>
              <a:rect l="l" t="t" r="r" b="b"/>
              <a:pathLst>
                <a:path w="499397" h="1772338">
                  <a:moveTo>
                    <a:pt x="0" y="0"/>
                  </a:moveTo>
                  <a:lnTo>
                    <a:pt x="499397" y="0"/>
                  </a:lnTo>
                  <a:lnTo>
                    <a:pt x="499397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499397" cy="1829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5213" y="7089868"/>
            <a:ext cx="2199180" cy="2199171"/>
            <a:chOff x="0" y="0"/>
            <a:chExt cx="6350000" cy="634997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15739" r="-157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15213" y="2503812"/>
            <a:ext cx="2199180" cy="2199171"/>
            <a:chOff x="0" y="0"/>
            <a:chExt cx="6350000" cy="63499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6190" r="-261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1072008"/>
            <a:ext cx="560008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PRESENTERS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55780" y="2676189"/>
            <a:ext cx="6055506" cy="2403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46"/>
              </a:lnSpc>
              <a:spcBef>
                <a:spcPct val="0"/>
              </a:spcBef>
            </a:pPr>
            <a:r>
              <a:rPr lang="en-US" sz="2247">
                <a:solidFill>
                  <a:srgbClr val="000000"/>
                </a:solidFill>
                <a:latin typeface="Poppins"/>
              </a:rPr>
              <a:t>Josh has been working with communities for over a decade in the PNW. His team has successfully conducted large-scale upgrades and replacement projects for our clients. He holds his General Contractor’s license in OR and WA.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955780" y="7376207"/>
            <a:ext cx="6055506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Caren serves as the Branch President for Blue Mountain. She has been in the HOA industry for 25 years and has extensive experience with a wide variety of capital and reserve projects. She holds her PCAM designation as well as her General Contractor’s License.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955780" y="6994765"/>
            <a:ext cx="2939305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 Bold"/>
              </a:rPr>
              <a:t>CAREN FEWELL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955780" y="2344083"/>
            <a:ext cx="2939305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 Bold"/>
              </a:rPr>
              <a:t>JOSH PORTER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429961" y="2562051"/>
            <a:ext cx="9424454" cy="918884"/>
          </a:xfrm>
          <a:custGeom>
            <a:avLst/>
            <a:gdLst/>
            <a:ahLst/>
            <a:cxnLst/>
            <a:rect l="l" t="t" r="r" b="b"/>
            <a:pathLst>
              <a:path w="9424454" h="918884">
                <a:moveTo>
                  <a:pt x="0" y="0"/>
                </a:moveTo>
                <a:lnTo>
                  <a:pt x="9424454" y="0"/>
                </a:lnTo>
                <a:lnTo>
                  <a:pt x="9424454" y="918885"/>
                </a:lnTo>
                <a:lnTo>
                  <a:pt x="0" y="9188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3865375" y="796150"/>
            <a:ext cx="10555438" cy="1919377"/>
            <a:chOff x="0" y="0"/>
            <a:chExt cx="2780033" cy="5055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80033" cy="505515"/>
            </a:xfrm>
            <a:custGeom>
              <a:avLst/>
              <a:gdLst/>
              <a:ahLst/>
              <a:cxnLst/>
              <a:rect l="l" t="t" r="r" b="b"/>
              <a:pathLst>
                <a:path w="2780033" h="505515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38037"/>
                  </a:lnTo>
                  <a:cubicBezTo>
                    <a:pt x="2780033" y="475304"/>
                    <a:pt x="2749822" y="505515"/>
                    <a:pt x="2712556" y="505515"/>
                  </a:cubicBezTo>
                  <a:lnTo>
                    <a:pt x="67478" y="505515"/>
                  </a:lnTo>
                  <a:cubicBezTo>
                    <a:pt x="30211" y="505515"/>
                    <a:pt x="0" y="475304"/>
                    <a:pt x="0" y="438037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780033" cy="562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40518" y="3396322"/>
            <a:ext cx="2517067" cy="251706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84561" y="3396322"/>
            <a:ext cx="2517067" cy="251706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30416" y="3396322"/>
            <a:ext cx="2517067" cy="251706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-1254131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0" y="0"/>
                </a:moveTo>
                <a:lnTo>
                  <a:pt x="3840627" y="0"/>
                </a:lnTo>
                <a:lnTo>
                  <a:pt x="3840627" y="5012238"/>
                </a:lnTo>
                <a:lnTo>
                  <a:pt x="0" y="5012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-499604" y="9597133"/>
            <a:ext cx="19491312" cy="1115761"/>
            <a:chOff x="0" y="0"/>
            <a:chExt cx="5133514" cy="29386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33514" cy="293863"/>
            </a:xfrm>
            <a:custGeom>
              <a:avLst/>
              <a:gdLst/>
              <a:ahLst/>
              <a:cxnLst/>
              <a:rect l="l" t="t" r="r" b="b"/>
              <a:pathLst>
                <a:path w="5133514" h="293863">
                  <a:moveTo>
                    <a:pt x="0" y="0"/>
                  </a:moveTo>
                  <a:lnTo>
                    <a:pt x="5133514" y="0"/>
                  </a:lnTo>
                  <a:lnTo>
                    <a:pt x="5133514" y="293863"/>
                  </a:lnTo>
                  <a:lnTo>
                    <a:pt x="0" y="293863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5133514" cy="351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3326181" y="3801727"/>
            <a:ext cx="1925536" cy="1925536"/>
          </a:xfrm>
          <a:custGeom>
            <a:avLst/>
            <a:gdLst/>
            <a:ahLst/>
            <a:cxnLst/>
            <a:rect l="l" t="t" r="r" b="b"/>
            <a:pathLst>
              <a:path w="1925536" h="1925536">
                <a:moveTo>
                  <a:pt x="0" y="0"/>
                </a:moveTo>
                <a:lnTo>
                  <a:pt x="1925536" y="0"/>
                </a:lnTo>
                <a:lnTo>
                  <a:pt x="1925536" y="1925536"/>
                </a:lnTo>
                <a:lnTo>
                  <a:pt x="0" y="1925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3024127" y="3679931"/>
            <a:ext cx="1949849" cy="1949849"/>
          </a:xfrm>
          <a:custGeom>
            <a:avLst/>
            <a:gdLst/>
            <a:ahLst/>
            <a:cxnLst/>
            <a:rect l="l" t="t" r="r" b="b"/>
            <a:pathLst>
              <a:path w="1949849" h="1949849">
                <a:moveTo>
                  <a:pt x="0" y="0"/>
                </a:moveTo>
                <a:lnTo>
                  <a:pt x="1949849" y="0"/>
                </a:lnTo>
                <a:lnTo>
                  <a:pt x="1949849" y="1949849"/>
                </a:lnTo>
                <a:lnTo>
                  <a:pt x="0" y="19498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8269166" y="3801727"/>
            <a:ext cx="1749668" cy="1749668"/>
          </a:xfrm>
          <a:custGeom>
            <a:avLst/>
            <a:gdLst/>
            <a:ahLst/>
            <a:cxnLst/>
            <a:rect l="l" t="t" r="r" b="b"/>
            <a:pathLst>
              <a:path w="1749668" h="1749668">
                <a:moveTo>
                  <a:pt x="0" y="0"/>
                </a:moveTo>
                <a:lnTo>
                  <a:pt x="1749668" y="0"/>
                </a:lnTo>
                <a:lnTo>
                  <a:pt x="1749668" y="1749668"/>
                </a:lnTo>
                <a:lnTo>
                  <a:pt x="0" y="17496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5308306" y="1129525"/>
            <a:ext cx="7402224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TYPES OF PROJECTS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29399" y="6040867"/>
            <a:ext cx="2939305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CAPITAL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673442" y="5962330"/>
            <a:ext cx="2939305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RESERVE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819297" y="5962330"/>
            <a:ext cx="2939305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Poppins Bold"/>
              </a:rPr>
              <a:t>EMERGENCY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69011" y="6663543"/>
            <a:ext cx="4660080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New additions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13054" y="6663543"/>
            <a:ext cx="4660080" cy="675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Repair or replacement of existing components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958909" y="6663543"/>
            <a:ext cx="4660080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Unforeseen events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830957" y="911652"/>
            <a:ext cx="9784422" cy="2057400"/>
            <a:chOff x="0" y="0"/>
            <a:chExt cx="2576967" cy="5418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76967" cy="541867"/>
            </a:xfrm>
            <a:custGeom>
              <a:avLst/>
              <a:gdLst/>
              <a:ahLst/>
              <a:cxnLst/>
              <a:rect l="l" t="t" r="r" b="b"/>
              <a:pathLst>
                <a:path w="2576967" h="541867">
                  <a:moveTo>
                    <a:pt x="72795" y="0"/>
                  </a:moveTo>
                  <a:lnTo>
                    <a:pt x="2504172" y="0"/>
                  </a:lnTo>
                  <a:cubicBezTo>
                    <a:pt x="2544376" y="0"/>
                    <a:pt x="2576967" y="32591"/>
                    <a:pt x="2576967" y="72795"/>
                  </a:cubicBezTo>
                  <a:lnTo>
                    <a:pt x="2576967" y="469072"/>
                  </a:lnTo>
                  <a:cubicBezTo>
                    <a:pt x="2576967" y="509275"/>
                    <a:pt x="2544376" y="541867"/>
                    <a:pt x="2504172" y="541867"/>
                  </a:cubicBezTo>
                  <a:lnTo>
                    <a:pt x="72795" y="541867"/>
                  </a:lnTo>
                  <a:cubicBezTo>
                    <a:pt x="32591" y="541867"/>
                    <a:pt x="0" y="509275"/>
                    <a:pt x="0" y="469072"/>
                  </a:cubicBezTo>
                  <a:lnTo>
                    <a:pt x="0" y="72795"/>
                  </a:lnTo>
                  <a:cubicBezTo>
                    <a:pt x="0" y="32591"/>
                    <a:pt x="32591" y="0"/>
                    <a:pt x="72795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576967" cy="59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865503" y="-299614"/>
            <a:ext cx="6933865" cy="10831841"/>
            <a:chOff x="0" y="0"/>
            <a:chExt cx="9245153" cy="14442454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17832" r="17832"/>
            <a:stretch>
              <a:fillRect/>
            </a:stretch>
          </p:blipFill>
          <p:spPr>
            <a:xfrm>
              <a:off x="0" y="0"/>
              <a:ext cx="9245153" cy="14442454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 rot="10799999">
            <a:off x="9144000" y="6390939"/>
            <a:ext cx="5443005" cy="4762630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3609890">
            <a:off x="8226948" y="8161451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4357799">
            <a:off x="9498029" y="2033600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 rot="-1772257">
            <a:off x="11897977" y="4458033"/>
            <a:ext cx="1688777" cy="7462842"/>
            <a:chOff x="0" y="0"/>
            <a:chExt cx="444781" cy="19655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44781" cy="1965522"/>
            </a:xfrm>
            <a:custGeom>
              <a:avLst/>
              <a:gdLst/>
              <a:ahLst/>
              <a:cxnLst/>
              <a:rect l="l" t="t" r="r" b="b"/>
              <a:pathLst>
                <a:path w="444781" h="1965522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997894">
            <a:off x="11094392" y="-983153"/>
            <a:ext cx="1758392" cy="6729346"/>
            <a:chOff x="0" y="0"/>
            <a:chExt cx="463116" cy="177233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3116" cy="1772338"/>
            </a:xfrm>
            <a:custGeom>
              <a:avLst/>
              <a:gdLst/>
              <a:ahLst/>
              <a:cxnLst/>
              <a:rect l="l" t="t" r="r" b="b"/>
              <a:pathLst>
                <a:path w="463116" h="1772338">
                  <a:moveTo>
                    <a:pt x="0" y="0"/>
                  </a:moveTo>
                  <a:lnTo>
                    <a:pt x="463116" y="0"/>
                  </a:lnTo>
                  <a:lnTo>
                    <a:pt x="463116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463116" cy="1829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28700" y="1335891"/>
            <a:ext cx="7402224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CAPITAL PROJECTS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3378703"/>
            <a:ext cx="7924764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8" lvl="1" indent="-237489" algn="just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Poppins"/>
              </a:rPr>
              <a:t>Improvement Projects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5580679"/>
            <a:ext cx="7924764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8" lvl="1" indent="-237489" algn="just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Poppins"/>
              </a:rPr>
              <a:t>Cannot be funded through reserves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7392130"/>
            <a:ext cx="7924764" cy="1563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8" lvl="1" indent="-237489" algn="just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Poppins"/>
              </a:rPr>
              <a:t>Funding may come from:</a:t>
            </a:r>
          </a:p>
          <a:p>
            <a:pPr marL="949956" lvl="2" indent="-316652" algn="just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Poppins"/>
              </a:rPr>
              <a:t>Operating funds</a:t>
            </a:r>
          </a:p>
          <a:p>
            <a:pPr marL="949956" lvl="2" indent="-316652" algn="just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Poppins"/>
              </a:rPr>
              <a:t>Working Capital</a:t>
            </a:r>
          </a:p>
          <a:p>
            <a:pPr marL="949956" lvl="2" indent="-316652" algn="just">
              <a:lnSpc>
                <a:spcPts val="3079"/>
              </a:lnSpc>
              <a:buFont typeface="Arial"/>
              <a:buChar char="⚬"/>
            </a:pPr>
            <a:r>
              <a:rPr lang="en-US" sz="2199">
                <a:solidFill>
                  <a:srgbClr val="000000"/>
                </a:solidFill>
                <a:latin typeface="Poppins"/>
              </a:rPr>
              <a:t>Special Assessment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48441" y="8568922"/>
            <a:ext cx="7070549" cy="689378"/>
          </a:xfrm>
          <a:custGeom>
            <a:avLst/>
            <a:gdLst/>
            <a:ahLst/>
            <a:cxnLst/>
            <a:rect l="l" t="t" r="r" b="b"/>
            <a:pathLst>
              <a:path w="7070549" h="689378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666376" y="8568922"/>
            <a:ext cx="7070549" cy="689378"/>
          </a:xfrm>
          <a:custGeom>
            <a:avLst/>
            <a:gdLst/>
            <a:ahLst/>
            <a:cxnLst/>
            <a:rect l="l" t="t" r="r" b="b"/>
            <a:pathLst>
              <a:path w="7070549" h="689378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608726" y="2676524"/>
            <a:ext cx="7070549" cy="689378"/>
          </a:xfrm>
          <a:custGeom>
            <a:avLst/>
            <a:gdLst/>
            <a:ahLst/>
            <a:cxnLst/>
            <a:rect l="l" t="t" r="r" b="b"/>
            <a:pathLst>
              <a:path w="7070549" h="689378">
                <a:moveTo>
                  <a:pt x="0" y="0"/>
                </a:moveTo>
                <a:lnTo>
                  <a:pt x="7070548" y="0"/>
                </a:lnTo>
                <a:lnTo>
                  <a:pt x="7070548" y="689378"/>
                </a:lnTo>
                <a:lnTo>
                  <a:pt x="0" y="689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186778" y="4267883"/>
            <a:ext cx="7799144" cy="4360276"/>
            <a:chOff x="0" y="0"/>
            <a:chExt cx="2054096" cy="11483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54096" cy="1148385"/>
            </a:xfrm>
            <a:custGeom>
              <a:avLst/>
              <a:gdLst/>
              <a:ahLst/>
              <a:cxnLst/>
              <a:rect l="l" t="t" r="r" b="b"/>
              <a:pathLst>
                <a:path w="2054096" h="1148385">
                  <a:moveTo>
                    <a:pt x="24817" y="0"/>
                  </a:moveTo>
                  <a:lnTo>
                    <a:pt x="2029279" y="0"/>
                  </a:lnTo>
                  <a:cubicBezTo>
                    <a:pt x="2042985" y="0"/>
                    <a:pt x="2054096" y="11111"/>
                    <a:pt x="2054096" y="24817"/>
                  </a:cubicBezTo>
                  <a:lnTo>
                    <a:pt x="2054096" y="1123569"/>
                  </a:lnTo>
                  <a:cubicBezTo>
                    <a:pt x="2054096" y="1137275"/>
                    <a:pt x="2042985" y="1148385"/>
                    <a:pt x="2029279" y="1148385"/>
                  </a:cubicBezTo>
                  <a:lnTo>
                    <a:pt x="24817" y="1148385"/>
                  </a:lnTo>
                  <a:cubicBezTo>
                    <a:pt x="11111" y="1148385"/>
                    <a:pt x="0" y="1137275"/>
                    <a:pt x="0" y="1123569"/>
                  </a:cubicBezTo>
                  <a:lnTo>
                    <a:pt x="0" y="24817"/>
                  </a:lnTo>
                  <a:cubicBezTo>
                    <a:pt x="0" y="11111"/>
                    <a:pt x="11111" y="0"/>
                    <a:pt x="24817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054096" cy="1205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02078" y="4267883"/>
            <a:ext cx="7799144" cy="4360276"/>
            <a:chOff x="0" y="0"/>
            <a:chExt cx="2054096" cy="11483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54096" cy="1148385"/>
            </a:xfrm>
            <a:custGeom>
              <a:avLst/>
              <a:gdLst/>
              <a:ahLst/>
              <a:cxnLst/>
              <a:rect l="l" t="t" r="r" b="b"/>
              <a:pathLst>
                <a:path w="2054096" h="1148385">
                  <a:moveTo>
                    <a:pt x="24817" y="0"/>
                  </a:moveTo>
                  <a:lnTo>
                    <a:pt x="2029279" y="0"/>
                  </a:lnTo>
                  <a:cubicBezTo>
                    <a:pt x="2042985" y="0"/>
                    <a:pt x="2054096" y="11111"/>
                    <a:pt x="2054096" y="24817"/>
                  </a:cubicBezTo>
                  <a:lnTo>
                    <a:pt x="2054096" y="1123569"/>
                  </a:lnTo>
                  <a:cubicBezTo>
                    <a:pt x="2054096" y="1137275"/>
                    <a:pt x="2042985" y="1148385"/>
                    <a:pt x="2029279" y="1148385"/>
                  </a:cubicBezTo>
                  <a:lnTo>
                    <a:pt x="24817" y="1148385"/>
                  </a:lnTo>
                  <a:cubicBezTo>
                    <a:pt x="11111" y="1148385"/>
                    <a:pt x="0" y="1137275"/>
                    <a:pt x="0" y="1123569"/>
                  </a:cubicBezTo>
                  <a:lnTo>
                    <a:pt x="0" y="24817"/>
                  </a:lnTo>
                  <a:cubicBezTo>
                    <a:pt x="0" y="11111"/>
                    <a:pt x="11111" y="0"/>
                    <a:pt x="24817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054096" cy="1205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02986" y="3834123"/>
            <a:ext cx="5366727" cy="946712"/>
            <a:chOff x="0" y="0"/>
            <a:chExt cx="1413459" cy="2493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13459" cy="249340"/>
            </a:xfrm>
            <a:custGeom>
              <a:avLst/>
              <a:gdLst/>
              <a:ahLst/>
              <a:cxnLst/>
              <a:rect l="l" t="t" r="r" b="b"/>
              <a:pathLst>
                <a:path w="1413459" h="249340">
                  <a:moveTo>
                    <a:pt x="0" y="0"/>
                  </a:moveTo>
                  <a:lnTo>
                    <a:pt x="1413459" y="0"/>
                  </a:lnTo>
                  <a:lnTo>
                    <a:pt x="1413459" y="249340"/>
                  </a:lnTo>
                  <a:lnTo>
                    <a:pt x="0" y="24934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413459" cy="306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518286" y="3794527"/>
            <a:ext cx="5366727" cy="946712"/>
            <a:chOff x="0" y="0"/>
            <a:chExt cx="1413459" cy="2493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13459" cy="249340"/>
            </a:xfrm>
            <a:custGeom>
              <a:avLst/>
              <a:gdLst/>
              <a:ahLst/>
              <a:cxnLst/>
              <a:rect l="l" t="t" r="r" b="b"/>
              <a:pathLst>
                <a:path w="1413459" h="249340">
                  <a:moveTo>
                    <a:pt x="0" y="0"/>
                  </a:moveTo>
                  <a:lnTo>
                    <a:pt x="1413459" y="0"/>
                  </a:lnTo>
                  <a:lnTo>
                    <a:pt x="1413459" y="249340"/>
                  </a:lnTo>
                  <a:lnTo>
                    <a:pt x="0" y="24934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413459" cy="306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91048" y="1250670"/>
            <a:ext cx="10505903" cy="1573325"/>
            <a:chOff x="0" y="0"/>
            <a:chExt cx="2766987" cy="41437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66987" cy="414374"/>
            </a:xfrm>
            <a:custGeom>
              <a:avLst/>
              <a:gdLst/>
              <a:ahLst/>
              <a:cxnLst/>
              <a:rect l="l" t="t" r="r" b="b"/>
              <a:pathLst>
                <a:path w="2766987" h="414374">
                  <a:moveTo>
                    <a:pt x="67059" y="0"/>
                  </a:moveTo>
                  <a:lnTo>
                    <a:pt x="2699928" y="0"/>
                  </a:lnTo>
                  <a:cubicBezTo>
                    <a:pt x="2736964" y="0"/>
                    <a:pt x="2766987" y="30023"/>
                    <a:pt x="2766987" y="67059"/>
                  </a:cubicBezTo>
                  <a:lnTo>
                    <a:pt x="2766987" y="347315"/>
                  </a:lnTo>
                  <a:cubicBezTo>
                    <a:pt x="2766987" y="384350"/>
                    <a:pt x="2736964" y="414374"/>
                    <a:pt x="2699928" y="414374"/>
                  </a:cubicBezTo>
                  <a:lnTo>
                    <a:pt x="67059" y="414374"/>
                  </a:lnTo>
                  <a:cubicBezTo>
                    <a:pt x="30023" y="414374"/>
                    <a:pt x="0" y="384350"/>
                    <a:pt x="0" y="347315"/>
                  </a:cubicBezTo>
                  <a:lnTo>
                    <a:pt x="0" y="67059"/>
                  </a:lnTo>
                  <a:cubicBezTo>
                    <a:pt x="0" y="30023"/>
                    <a:pt x="30023" y="0"/>
                    <a:pt x="6705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2766987" cy="4715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-1254131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0" y="0"/>
                </a:moveTo>
                <a:lnTo>
                  <a:pt x="3840627" y="0"/>
                </a:lnTo>
                <a:lnTo>
                  <a:pt x="3840627" y="5012238"/>
                </a:lnTo>
                <a:lnTo>
                  <a:pt x="0" y="5012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5869820" y="1608707"/>
            <a:ext cx="6522531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RESERVE PROJECTS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44042" y="3907520"/>
            <a:ext cx="2684616" cy="62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REPAIR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434831" y="3907520"/>
            <a:ext cx="3377988" cy="62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 Bold"/>
              </a:rPr>
              <a:t>REPLACEMENT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48441" y="5098646"/>
            <a:ext cx="7275819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oppins"/>
              </a:rPr>
              <a:t>Major repairs (not routine)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</a:rPr>
              <a:t>Examples: Roofing repairs to more than one unit; landscape refurbishment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563741" y="5098646"/>
            <a:ext cx="727581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oppins"/>
              </a:rPr>
              <a:t>Complete replacement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</a:rPr>
              <a:t>Can include upgrading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474521"/>
            <a:ext cx="2854017" cy="285401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27255" y="4474521"/>
            <a:ext cx="2854017" cy="285401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04090" y="4474521"/>
            <a:ext cx="2854017" cy="285401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077207" y="4474521"/>
            <a:ext cx="2854017" cy="285401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389187" y="4474521"/>
            <a:ext cx="2854017" cy="285401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500" y="6350"/>
              <a:ext cx="6858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76958" y="5143500"/>
            <a:ext cx="1691755" cy="1691755"/>
          </a:xfrm>
          <a:custGeom>
            <a:avLst/>
            <a:gdLst/>
            <a:ahLst/>
            <a:cxnLst/>
            <a:rect l="l" t="t" r="r" b="b"/>
            <a:pathLst>
              <a:path w="1691755" h="1691755">
                <a:moveTo>
                  <a:pt x="0" y="0"/>
                </a:moveTo>
                <a:lnTo>
                  <a:pt x="1691755" y="0"/>
                </a:lnTo>
                <a:lnTo>
                  <a:pt x="1691755" y="1691755"/>
                </a:lnTo>
                <a:lnTo>
                  <a:pt x="0" y="16917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002378" y="4997388"/>
            <a:ext cx="1903771" cy="1903771"/>
          </a:xfrm>
          <a:custGeom>
            <a:avLst/>
            <a:gdLst/>
            <a:ahLst/>
            <a:cxnLst/>
            <a:rect l="l" t="t" r="r" b="b"/>
            <a:pathLst>
              <a:path w="1903771" h="1903771">
                <a:moveTo>
                  <a:pt x="0" y="0"/>
                </a:moveTo>
                <a:lnTo>
                  <a:pt x="1903771" y="0"/>
                </a:lnTo>
                <a:lnTo>
                  <a:pt x="1903771" y="1903771"/>
                </a:lnTo>
                <a:lnTo>
                  <a:pt x="0" y="19037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1576955" y="5077595"/>
            <a:ext cx="1895955" cy="1823564"/>
          </a:xfrm>
          <a:custGeom>
            <a:avLst/>
            <a:gdLst/>
            <a:ahLst/>
            <a:cxnLst/>
            <a:rect l="l" t="t" r="r" b="b"/>
            <a:pathLst>
              <a:path w="1895955" h="1823564">
                <a:moveTo>
                  <a:pt x="0" y="0"/>
                </a:moveTo>
                <a:lnTo>
                  <a:pt x="1895955" y="0"/>
                </a:lnTo>
                <a:lnTo>
                  <a:pt x="1895955" y="1823564"/>
                </a:lnTo>
                <a:lnTo>
                  <a:pt x="0" y="18235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8524272" y="4931484"/>
            <a:ext cx="1496954" cy="1969676"/>
          </a:xfrm>
          <a:custGeom>
            <a:avLst/>
            <a:gdLst/>
            <a:ahLst/>
            <a:cxnLst/>
            <a:rect l="l" t="t" r="r" b="b"/>
            <a:pathLst>
              <a:path w="1496954" h="1969676">
                <a:moveTo>
                  <a:pt x="0" y="0"/>
                </a:moveTo>
                <a:lnTo>
                  <a:pt x="1496954" y="0"/>
                </a:lnTo>
                <a:lnTo>
                  <a:pt x="1496954" y="1969675"/>
                </a:lnTo>
                <a:lnTo>
                  <a:pt x="0" y="19696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3849844" y="685800"/>
            <a:ext cx="10555438" cy="2057400"/>
            <a:chOff x="0" y="0"/>
            <a:chExt cx="2780033" cy="54186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780033" cy="541867"/>
            </a:xfrm>
            <a:custGeom>
              <a:avLst/>
              <a:gdLst/>
              <a:ahLst/>
              <a:cxnLst/>
              <a:rect l="l" t="t" r="r" b="b"/>
              <a:pathLst>
                <a:path w="2780033" h="541867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74389"/>
                  </a:lnTo>
                  <a:cubicBezTo>
                    <a:pt x="2780033" y="511656"/>
                    <a:pt x="2749822" y="541867"/>
                    <a:pt x="2712556" y="541867"/>
                  </a:cubicBezTo>
                  <a:lnTo>
                    <a:pt x="67478" y="541867"/>
                  </a:lnTo>
                  <a:cubicBezTo>
                    <a:pt x="30211" y="541867"/>
                    <a:pt x="0" y="511656"/>
                    <a:pt x="0" y="474389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2780033" cy="59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12605" y="3427730"/>
            <a:ext cx="16230600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These steps refer to either Capital or Reserve projects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46305" y="7491707"/>
            <a:ext cx="2854017" cy="219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RFP PROCESS (INCLUDING BID WALK AND COMPARING BIDS)</a:t>
            </a:r>
          </a:p>
        </p:txBody>
      </p:sp>
      <p:sp>
        <p:nvSpPr>
          <p:cNvPr id="27" name="Freeform 27"/>
          <p:cNvSpPr/>
          <p:nvPr/>
        </p:nvSpPr>
        <p:spPr>
          <a:xfrm>
            <a:off x="-1254131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0" y="0"/>
                </a:moveTo>
                <a:lnTo>
                  <a:pt x="3840627" y="0"/>
                </a:lnTo>
                <a:lnTo>
                  <a:pt x="3840627" y="5012238"/>
                </a:lnTo>
                <a:lnTo>
                  <a:pt x="0" y="501223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29"/>
          <p:cNvGrpSpPr/>
          <p:nvPr/>
        </p:nvGrpSpPr>
        <p:grpSpPr>
          <a:xfrm>
            <a:off x="-499604" y="9662672"/>
            <a:ext cx="19491312" cy="1115761"/>
            <a:chOff x="0" y="0"/>
            <a:chExt cx="5133514" cy="29386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33514" cy="293863"/>
            </a:xfrm>
            <a:custGeom>
              <a:avLst/>
              <a:gdLst/>
              <a:ahLst/>
              <a:cxnLst/>
              <a:rect l="l" t="t" r="r" b="b"/>
              <a:pathLst>
                <a:path w="5133514" h="293863">
                  <a:moveTo>
                    <a:pt x="0" y="0"/>
                  </a:moveTo>
                  <a:lnTo>
                    <a:pt x="5133514" y="0"/>
                  </a:lnTo>
                  <a:lnTo>
                    <a:pt x="5133514" y="293863"/>
                  </a:lnTo>
                  <a:lnTo>
                    <a:pt x="0" y="293863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133514" cy="351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2" name="Picture 3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4790050" y="4907501"/>
            <a:ext cx="2052293" cy="2083546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4928203" y="1019175"/>
            <a:ext cx="8398721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STEPS OF A PROJECT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95827" y="7916859"/>
            <a:ext cx="2854017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IDENTIFY THE PROJECT/CREATE SCOPE OF WORK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693931" y="8148932"/>
            <a:ext cx="3108718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NEGOTIATE/SELECT VENDOR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097924" y="8135934"/>
            <a:ext cx="2854017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SCHEDULE PROJECT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389187" y="8355009"/>
            <a:ext cx="2854017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 Bold"/>
              </a:rPr>
              <a:t>COMMUNICATE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411300" y="1427597"/>
            <a:ext cx="2229333" cy="22293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 rot="-7209650">
            <a:off x="13314796" y="6201860"/>
            <a:ext cx="1742998" cy="0"/>
          </a:xfrm>
          <a:prstGeom prst="line">
            <a:avLst/>
          </a:prstGeom>
          <a:ln w="95250" cap="flat">
            <a:solidFill>
              <a:srgbClr val="003D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4164258" y="6502358"/>
            <a:ext cx="2229333" cy="222933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 rot="-9999086">
            <a:off x="11850282" y="4958622"/>
            <a:ext cx="1188988" cy="0"/>
          </a:xfrm>
          <a:prstGeom prst="line">
            <a:avLst/>
          </a:prstGeom>
          <a:ln w="95250" cap="flat">
            <a:solidFill>
              <a:srgbClr val="003D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9765510" y="3656930"/>
            <a:ext cx="2229333" cy="222933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 flipH="1" flipV="1">
            <a:off x="14437966" y="5010229"/>
            <a:ext cx="1042437" cy="13079"/>
          </a:xfrm>
          <a:prstGeom prst="line">
            <a:avLst/>
          </a:prstGeom>
          <a:ln w="95250" cap="flat">
            <a:solidFill>
              <a:srgbClr val="003D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5177522" y="3659893"/>
            <a:ext cx="2229333" cy="222933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AutoShape 18"/>
          <p:cNvSpPr/>
          <p:nvPr/>
        </p:nvSpPr>
        <p:spPr>
          <a:xfrm rot="-3587180">
            <a:off x="12045092" y="6191885"/>
            <a:ext cx="1742998" cy="0"/>
          </a:xfrm>
          <a:prstGeom prst="line">
            <a:avLst/>
          </a:prstGeom>
          <a:ln w="95250" cap="flat">
            <a:solidFill>
              <a:srgbClr val="003D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1125819" y="6630070"/>
            <a:ext cx="2229333" cy="2229333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AutoShape 22"/>
          <p:cNvSpPr/>
          <p:nvPr/>
        </p:nvSpPr>
        <p:spPr>
          <a:xfrm flipH="1">
            <a:off x="13392474" y="3771851"/>
            <a:ext cx="0" cy="591801"/>
          </a:xfrm>
          <a:prstGeom prst="line">
            <a:avLst/>
          </a:prstGeom>
          <a:ln w="95250" cap="flat">
            <a:solidFill>
              <a:srgbClr val="003D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3" name="Group 23"/>
          <p:cNvGrpSpPr/>
          <p:nvPr/>
        </p:nvGrpSpPr>
        <p:grpSpPr>
          <a:xfrm>
            <a:off x="12411900" y="4312325"/>
            <a:ext cx="2190032" cy="2190032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1606631" y="1036440"/>
            <a:ext cx="10750631" cy="2158058"/>
            <a:chOff x="0" y="0"/>
            <a:chExt cx="2831442" cy="56837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831442" cy="568377"/>
            </a:xfrm>
            <a:custGeom>
              <a:avLst/>
              <a:gdLst/>
              <a:ahLst/>
              <a:cxnLst/>
              <a:rect l="l" t="t" r="r" b="b"/>
              <a:pathLst>
                <a:path w="2831442" h="568377">
                  <a:moveTo>
                    <a:pt x="65532" y="0"/>
                  </a:moveTo>
                  <a:lnTo>
                    <a:pt x="2765909" y="0"/>
                  </a:lnTo>
                  <a:cubicBezTo>
                    <a:pt x="2802102" y="0"/>
                    <a:pt x="2831442" y="29340"/>
                    <a:pt x="2831442" y="65532"/>
                  </a:cubicBezTo>
                  <a:lnTo>
                    <a:pt x="2831442" y="502845"/>
                  </a:lnTo>
                  <a:cubicBezTo>
                    <a:pt x="2831442" y="520225"/>
                    <a:pt x="2824538" y="536894"/>
                    <a:pt x="2812248" y="549183"/>
                  </a:cubicBezTo>
                  <a:cubicBezTo>
                    <a:pt x="2799958" y="561473"/>
                    <a:pt x="2783290" y="568377"/>
                    <a:pt x="2765909" y="568377"/>
                  </a:cubicBezTo>
                  <a:lnTo>
                    <a:pt x="65532" y="568377"/>
                  </a:lnTo>
                  <a:cubicBezTo>
                    <a:pt x="48152" y="568377"/>
                    <a:pt x="31484" y="561473"/>
                    <a:pt x="19194" y="549183"/>
                  </a:cubicBezTo>
                  <a:cubicBezTo>
                    <a:pt x="6904" y="536894"/>
                    <a:pt x="0" y="520225"/>
                    <a:pt x="0" y="502845"/>
                  </a:cubicBezTo>
                  <a:lnTo>
                    <a:pt x="0" y="65532"/>
                  </a:lnTo>
                  <a:cubicBezTo>
                    <a:pt x="0" y="48152"/>
                    <a:pt x="6904" y="31484"/>
                    <a:pt x="19194" y="19194"/>
                  </a:cubicBezTo>
                  <a:cubicBezTo>
                    <a:pt x="31484" y="6904"/>
                    <a:pt x="48152" y="0"/>
                    <a:pt x="65532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2831442" cy="6255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2781667" y="4664925"/>
            <a:ext cx="1355248" cy="1484834"/>
          </a:xfrm>
          <a:custGeom>
            <a:avLst/>
            <a:gdLst/>
            <a:ahLst/>
            <a:cxnLst/>
            <a:rect l="l" t="t" r="r" b="b"/>
            <a:pathLst>
              <a:path w="1355248" h="1484834">
                <a:moveTo>
                  <a:pt x="0" y="0"/>
                </a:moveTo>
                <a:lnTo>
                  <a:pt x="1355249" y="0"/>
                </a:lnTo>
                <a:lnTo>
                  <a:pt x="1355249" y="1484834"/>
                </a:lnTo>
                <a:lnTo>
                  <a:pt x="0" y="1484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9942198" y="4473794"/>
            <a:ext cx="1875958" cy="50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PLAN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1420144"/>
            <a:ext cx="7402224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 ONE: IDENTIFY THE PROJECT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78685" y="5014831"/>
            <a:ext cx="8115300" cy="168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Poppins"/>
              </a:rPr>
              <a:t>Is this capital or reserve?</a:t>
            </a:r>
          </a:p>
          <a:p>
            <a:pPr algn="just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Poppins"/>
              </a:rPr>
              <a:t>Where is the funding coming from?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</a:rPr>
              <a:t>If it’s a replacement, are we replacing like or like, or upgrading?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411300" y="2344747"/>
            <a:ext cx="2229333" cy="5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REQUESTS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480402" y="4477817"/>
            <a:ext cx="1623572" cy="100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RESERVE STUDY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186296" y="7347759"/>
            <a:ext cx="2229333" cy="3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  <a:spcBef>
                <a:spcPct val="0"/>
              </a:spcBef>
            </a:pPr>
            <a:r>
              <a:rPr lang="en-US" sz="2298">
                <a:solidFill>
                  <a:srgbClr val="000000"/>
                </a:solidFill>
                <a:latin typeface="Poppins Bold"/>
              </a:rPr>
              <a:t>ENHANCEMENT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401163" y="7446896"/>
            <a:ext cx="1678646" cy="5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7"/>
              </a:lnSpc>
              <a:spcBef>
                <a:spcPct val="0"/>
              </a:spcBef>
            </a:pPr>
            <a:r>
              <a:rPr lang="en-US" sz="2798">
                <a:solidFill>
                  <a:srgbClr val="000000"/>
                </a:solidFill>
                <a:latin typeface="Poppins Bold"/>
              </a:rPr>
              <a:t>FUNDING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-499604" y="9764278"/>
            <a:ext cx="19491312" cy="1014155"/>
            <a:chOff x="0" y="0"/>
            <a:chExt cx="5133514" cy="26710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133514" cy="267103"/>
            </a:xfrm>
            <a:custGeom>
              <a:avLst/>
              <a:gdLst/>
              <a:ahLst/>
              <a:cxnLst/>
              <a:rect l="l" t="t" r="r" b="b"/>
              <a:pathLst>
                <a:path w="5133514" h="267103">
                  <a:moveTo>
                    <a:pt x="0" y="0"/>
                  </a:moveTo>
                  <a:lnTo>
                    <a:pt x="5133514" y="0"/>
                  </a:lnTo>
                  <a:lnTo>
                    <a:pt x="5133514" y="267103"/>
                  </a:lnTo>
                  <a:lnTo>
                    <a:pt x="0" y="267103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5133514" cy="324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 flipH="1" flipV="1">
            <a:off x="15701504" y="5868349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5012238"/>
                </a:moveTo>
                <a:lnTo>
                  <a:pt x="0" y="5012238"/>
                </a:lnTo>
                <a:lnTo>
                  <a:pt x="0" y="0"/>
                </a:lnTo>
                <a:lnTo>
                  <a:pt x="3840627" y="0"/>
                </a:lnTo>
                <a:lnTo>
                  <a:pt x="3840627" y="501223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300" y="1028700"/>
            <a:ext cx="11201400" cy="1550270"/>
            <a:chOff x="0" y="0"/>
            <a:chExt cx="2950163" cy="408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50163" cy="408301"/>
            </a:xfrm>
            <a:custGeom>
              <a:avLst/>
              <a:gdLst/>
              <a:ahLst/>
              <a:cxnLst/>
              <a:rect l="l" t="t" r="r" b="b"/>
              <a:pathLst>
                <a:path w="2950163" h="408301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089187" y="2951515"/>
            <a:ext cx="3051516" cy="305151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391160" y="364490"/>
              <a:ext cx="5619750" cy="5621020"/>
            </a:xfrm>
            <a:custGeom>
              <a:avLst/>
              <a:gdLst/>
              <a:ahLst/>
              <a:cxnLst/>
              <a:rect l="l" t="t" r="r" b="b"/>
              <a:pathLst>
                <a:path w="5619750" h="562102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2"/>
              <a:stretch>
                <a:fillRect l="-25063" r="-2506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089187" y="6012556"/>
            <a:ext cx="3051516" cy="305151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27013" y="334588"/>
              <a:ext cx="5895974" cy="5627484"/>
            </a:xfrm>
            <a:custGeom>
              <a:avLst/>
              <a:gdLst/>
              <a:ahLst/>
              <a:cxnLst/>
              <a:rect l="l" t="t" r="r" b="b"/>
              <a:pathLst>
                <a:path w="5895974" h="5627484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3"/>
                    <a:pt x="1941349" y="5627484"/>
                    <a:pt x="2947987" y="5622982"/>
                  </a:cubicBezTo>
                  <a:cubicBezTo>
                    <a:pt x="3954625" y="5627484"/>
                    <a:pt x="4886728" y="5093033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2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3"/>
              <a:stretch>
                <a:fillRect l="223" r="2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9140703" y="6012556"/>
            <a:ext cx="3051516" cy="3051516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99010" y="359986"/>
              <a:ext cx="5898640" cy="5630028"/>
            </a:xfrm>
            <a:custGeom>
              <a:avLst/>
              <a:gdLst/>
              <a:ahLst/>
              <a:cxnLst/>
              <a:rect l="l" t="t" r="r" b="b"/>
              <a:pathLst>
                <a:path w="5898640" h="5630028">
                  <a:moveTo>
                    <a:pt x="2949320" y="4504"/>
                  </a:moveTo>
                  <a:cubicBezTo>
                    <a:pt x="1942227" y="0"/>
                    <a:pt x="1009702" y="534693"/>
                    <a:pt x="504851" y="1406118"/>
                  </a:cubicBezTo>
                  <a:cubicBezTo>
                    <a:pt x="0" y="2277543"/>
                    <a:pt x="0" y="3352485"/>
                    <a:pt x="504851" y="4223910"/>
                  </a:cubicBezTo>
                  <a:cubicBezTo>
                    <a:pt x="1009702" y="5095335"/>
                    <a:pt x="1942227" y="5630028"/>
                    <a:pt x="2949320" y="5625524"/>
                  </a:cubicBezTo>
                  <a:cubicBezTo>
                    <a:pt x="3956413" y="5630028"/>
                    <a:pt x="4888938" y="5095335"/>
                    <a:pt x="5393789" y="4223910"/>
                  </a:cubicBezTo>
                  <a:cubicBezTo>
                    <a:pt x="5898640" y="3352485"/>
                    <a:pt x="5898640" y="2277543"/>
                    <a:pt x="5393789" y="1406118"/>
                  </a:cubicBezTo>
                  <a:cubicBezTo>
                    <a:pt x="4888938" y="534693"/>
                    <a:pt x="3956413" y="0"/>
                    <a:pt x="2949320" y="4504"/>
                  </a:cubicBezTo>
                  <a:close/>
                </a:path>
              </a:pathLst>
            </a:custGeom>
            <a:blipFill>
              <a:blip r:embed="rId4"/>
              <a:stretch>
                <a:fillRect l="-24712" r="-247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9140703" y="2951515"/>
            <a:ext cx="3051516" cy="3051516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130" y="0"/>
                    <a:pt x="0" y="1421130"/>
                    <a:pt x="0" y="3175000"/>
                  </a:cubicBezTo>
                  <a:lnTo>
                    <a:pt x="0" y="6350000"/>
                  </a:lnTo>
                  <a:lnTo>
                    <a:pt x="3175000" y="6350000"/>
                  </a:lnTo>
                  <a:cubicBezTo>
                    <a:pt x="4928870" y="6350000"/>
                    <a:pt x="6350000" y="4928870"/>
                    <a:pt x="6350000" y="3175000"/>
                  </a:cubicBezTo>
                  <a:cubicBezTo>
                    <a:pt x="6350000" y="1421130"/>
                    <a:pt x="4928870" y="0"/>
                    <a:pt x="31750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27013" y="38792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2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4"/>
                    <a:pt x="2947987" y="5622982"/>
                  </a:cubicBezTo>
                  <a:cubicBezTo>
                    <a:pt x="3954625" y="5627484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5"/>
              <a:stretch>
                <a:fillRect l="-24572" r="-245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239608" y="3929607"/>
            <a:ext cx="3627207" cy="124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GENERAL CONTRACTOR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11293" y="4005689"/>
            <a:ext cx="3627207" cy="62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SPECIALIST</a:t>
            </a:r>
          </a:p>
        </p:txBody>
      </p:sp>
      <p:sp>
        <p:nvSpPr>
          <p:cNvPr id="19" name="Freeform 19"/>
          <p:cNvSpPr/>
          <p:nvPr/>
        </p:nvSpPr>
        <p:spPr>
          <a:xfrm>
            <a:off x="-1254131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0" y="0"/>
                </a:moveTo>
                <a:lnTo>
                  <a:pt x="3840627" y="0"/>
                </a:lnTo>
                <a:lnTo>
                  <a:pt x="3840627" y="5012238"/>
                </a:lnTo>
                <a:lnTo>
                  <a:pt x="0" y="50122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-499604" y="9833549"/>
            <a:ext cx="19491312" cy="944884"/>
            <a:chOff x="0" y="0"/>
            <a:chExt cx="5133514" cy="2488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133514" cy="248858"/>
            </a:xfrm>
            <a:custGeom>
              <a:avLst/>
              <a:gdLst/>
              <a:ahLst/>
              <a:cxnLst/>
              <a:rect l="l" t="t" r="r" b="b"/>
              <a:pathLst>
                <a:path w="5133514" h="248858">
                  <a:moveTo>
                    <a:pt x="0" y="0"/>
                  </a:moveTo>
                  <a:lnTo>
                    <a:pt x="5133514" y="0"/>
                  </a:lnTo>
                  <a:lnTo>
                    <a:pt x="5133514" y="248858"/>
                  </a:lnTo>
                  <a:lnTo>
                    <a:pt x="0" y="24885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5133514" cy="30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9116711" y="6013488"/>
            <a:ext cx="3099500" cy="3099500"/>
          </a:xfrm>
          <a:custGeom>
            <a:avLst/>
            <a:gdLst/>
            <a:ahLst/>
            <a:cxnLst/>
            <a:rect l="l" t="t" r="r" b="b"/>
            <a:pathLst>
              <a:path w="3099500" h="3099500">
                <a:moveTo>
                  <a:pt x="0" y="0"/>
                </a:moveTo>
                <a:lnTo>
                  <a:pt x="3099499" y="0"/>
                </a:lnTo>
                <a:lnTo>
                  <a:pt x="3099499" y="3099500"/>
                </a:lnTo>
                <a:lnTo>
                  <a:pt x="0" y="3099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4752306" y="1451410"/>
            <a:ext cx="8981488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 TWO: SCOPE OF WORK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39608" y="6937762"/>
            <a:ext cx="3627207" cy="62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CONSULTANT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411293" y="6864725"/>
            <a:ext cx="4202681" cy="124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 Bold"/>
              </a:rPr>
              <a:t>NOT THE MANAGER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3388" y="1468737"/>
            <a:ext cx="10172700" cy="1550270"/>
            <a:chOff x="0" y="0"/>
            <a:chExt cx="2679230" cy="4083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79230" cy="408301"/>
            </a:xfrm>
            <a:custGeom>
              <a:avLst/>
              <a:gdLst/>
              <a:ahLst/>
              <a:cxnLst/>
              <a:rect l="l" t="t" r="r" b="b"/>
              <a:pathLst>
                <a:path w="2679230" h="408301">
                  <a:moveTo>
                    <a:pt x="70016" y="0"/>
                  </a:moveTo>
                  <a:lnTo>
                    <a:pt x="2609213" y="0"/>
                  </a:lnTo>
                  <a:cubicBezTo>
                    <a:pt x="2627783" y="0"/>
                    <a:pt x="2645592" y="7377"/>
                    <a:pt x="2658722" y="20507"/>
                  </a:cubicBezTo>
                  <a:cubicBezTo>
                    <a:pt x="2671853" y="33638"/>
                    <a:pt x="2679230" y="51447"/>
                    <a:pt x="2679230" y="70016"/>
                  </a:cubicBezTo>
                  <a:lnTo>
                    <a:pt x="2679230" y="338285"/>
                  </a:lnTo>
                  <a:cubicBezTo>
                    <a:pt x="2679230" y="356855"/>
                    <a:pt x="2671853" y="374663"/>
                    <a:pt x="2658722" y="387794"/>
                  </a:cubicBezTo>
                  <a:cubicBezTo>
                    <a:pt x="2645592" y="400925"/>
                    <a:pt x="2627783" y="408301"/>
                    <a:pt x="2609213" y="408301"/>
                  </a:cubicBezTo>
                  <a:lnTo>
                    <a:pt x="70016" y="408301"/>
                  </a:lnTo>
                  <a:cubicBezTo>
                    <a:pt x="51447" y="408301"/>
                    <a:pt x="33638" y="400925"/>
                    <a:pt x="20507" y="387794"/>
                  </a:cubicBezTo>
                  <a:cubicBezTo>
                    <a:pt x="7377" y="374663"/>
                    <a:pt x="0" y="356855"/>
                    <a:pt x="0" y="338285"/>
                  </a:cubicBezTo>
                  <a:lnTo>
                    <a:pt x="0" y="70016"/>
                  </a:lnTo>
                  <a:cubicBezTo>
                    <a:pt x="0" y="51447"/>
                    <a:pt x="7377" y="33638"/>
                    <a:pt x="20507" y="20507"/>
                  </a:cubicBezTo>
                  <a:cubicBezTo>
                    <a:pt x="33638" y="7377"/>
                    <a:pt x="51447" y="0"/>
                    <a:pt x="70016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679230" cy="465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5662274"/>
            <a:ext cx="8115300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</a:rPr>
              <a:t>This is a formal process that spells out the scope of work and any other specific details such as timing, etc. This allows bids to be comparable.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619102" y="-437261"/>
            <a:ext cx="6964153" cy="10831841"/>
            <a:chOff x="0" y="0"/>
            <a:chExt cx="9285537" cy="14442454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28582" r="28582"/>
            <a:stretch>
              <a:fillRect/>
            </a:stretch>
          </p:blipFill>
          <p:spPr>
            <a:xfrm>
              <a:off x="0" y="0"/>
              <a:ext cx="9285537" cy="14442454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 rot="10799999">
            <a:off x="8927887" y="6253292"/>
            <a:ext cx="5443005" cy="4762630"/>
            <a:chOff x="0" y="0"/>
            <a:chExt cx="812800" cy="711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3609890">
            <a:off x="8010835" y="8023804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4357799">
            <a:off x="9281916" y="1895952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772257">
            <a:off x="11681864" y="4320385"/>
            <a:ext cx="1688777" cy="7462842"/>
            <a:chOff x="0" y="0"/>
            <a:chExt cx="444781" cy="19655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44781" cy="1965522"/>
            </a:xfrm>
            <a:custGeom>
              <a:avLst/>
              <a:gdLst/>
              <a:ahLst/>
              <a:cxnLst/>
              <a:rect l="l" t="t" r="r" b="b"/>
              <a:pathLst>
                <a:path w="444781" h="1965522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997894">
            <a:off x="10878279" y="-1120801"/>
            <a:ext cx="1758392" cy="6729346"/>
            <a:chOff x="0" y="0"/>
            <a:chExt cx="463116" cy="177233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3116" cy="1772338"/>
            </a:xfrm>
            <a:custGeom>
              <a:avLst/>
              <a:gdLst/>
              <a:ahLst/>
              <a:cxnLst/>
              <a:rect l="l" t="t" r="r" b="b"/>
              <a:pathLst>
                <a:path w="463116" h="1772338">
                  <a:moveTo>
                    <a:pt x="0" y="0"/>
                  </a:moveTo>
                  <a:lnTo>
                    <a:pt x="463116" y="0"/>
                  </a:lnTo>
                  <a:lnTo>
                    <a:pt x="463116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463116" cy="1829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31550" y="1691422"/>
            <a:ext cx="8756376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>
                <a:solidFill>
                  <a:srgbClr val="003D60"/>
                </a:solidFill>
                <a:latin typeface="League Spartan Bold"/>
              </a:rPr>
              <a:t>STEP THREE: REQUEST FOR PROPOSAL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53256" y="3722918"/>
            <a:ext cx="7336279" cy="1501288"/>
            <a:chOff x="0" y="0"/>
            <a:chExt cx="1932189" cy="3954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2189" cy="395401"/>
            </a:xfrm>
            <a:custGeom>
              <a:avLst/>
              <a:gdLst/>
              <a:ahLst/>
              <a:cxnLst/>
              <a:rect l="l" t="t" r="r" b="b"/>
              <a:pathLst>
                <a:path w="1932189" h="395401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53256" y="6964606"/>
            <a:ext cx="7336279" cy="1501288"/>
            <a:chOff x="0" y="0"/>
            <a:chExt cx="1932189" cy="3954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32189" cy="395401"/>
            </a:xfrm>
            <a:custGeom>
              <a:avLst/>
              <a:gdLst/>
              <a:ahLst/>
              <a:cxnLst/>
              <a:rect l="l" t="t" r="r" b="b"/>
              <a:pathLst>
                <a:path w="1932189" h="395401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98466" y="3722918"/>
            <a:ext cx="7336279" cy="1501288"/>
            <a:chOff x="0" y="0"/>
            <a:chExt cx="1932189" cy="3954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32189" cy="395401"/>
            </a:xfrm>
            <a:custGeom>
              <a:avLst/>
              <a:gdLst/>
              <a:ahLst/>
              <a:cxnLst/>
              <a:rect l="l" t="t" r="r" b="b"/>
              <a:pathLst>
                <a:path w="1932189" h="395401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98466" y="6964606"/>
            <a:ext cx="7336279" cy="1501288"/>
            <a:chOff x="0" y="0"/>
            <a:chExt cx="1932189" cy="3954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32189" cy="395401"/>
            </a:xfrm>
            <a:custGeom>
              <a:avLst/>
              <a:gdLst/>
              <a:ahLst/>
              <a:cxnLst/>
              <a:rect l="l" t="t" r="r" b="b"/>
              <a:pathLst>
                <a:path w="1932189" h="395401">
                  <a:moveTo>
                    <a:pt x="105529" y="0"/>
                  </a:moveTo>
                  <a:lnTo>
                    <a:pt x="1826659" y="0"/>
                  </a:lnTo>
                  <a:cubicBezTo>
                    <a:pt x="1854647" y="0"/>
                    <a:pt x="1881489" y="11118"/>
                    <a:pt x="1901280" y="30909"/>
                  </a:cubicBezTo>
                  <a:cubicBezTo>
                    <a:pt x="1921070" y="50699"/>
                    <a:pt x="1932189" y="77541"/>
                    <a:pt x="1932189" y="105529"/>
                  </a:cubicBezTo>
                  <a:lnTo>
                    <a:pt x="1932189" y="289872"/>
                  </a:lnTo>
                  <a:cubicBezTo>
                    <a:pt x="1932189" y="317860"/>
                    <a:pt x="1921070" y="344701"/>
                    <a:pt x="1901280" y="364492"/>
                  </a:cubicBezTo>
                  <a:cubicBezTo>
                    <a:pt x="1881489" y="384283"/>
                    <a:pt x="1854647" y="395401"/>
                    <a:pt x="1826659" y="395401"/>
                  </a:cubicBezTo>
                  <a:lnTo>
                    <a:pt x="105529" y="395401"/>
                  </a:lnTo>
                  <a:cubicBezTo>
                    <a:pt x="77541" y="395401"/>
                    <a:pt x="50699" y="384283"/>
                    <a:pt x="30909" y="364492"/>
                  </a:cubicBezTo>
                  <a:cubicBezTo>
                    <a:pt x="11118" y="344701"/>
                    <a:pt x="0" y="317860"/>
                    <a:pt x="0" y="289872"/>
                  </a:cubicBezTo>
                  <a:lnTo>
                    <a:pt x="0" y="105529"/>
                  </a:lnTo>
                  <a:cubicBezTo>
                    <a:pt x="0" y="77541"/>
                    <a:pt x="11118" y="50699"/>
                    <a:pt x="30909" y="30909"/>
                  </a:cubicBezTo>
                  <a:cubicBezTo>
                    <a:pt x="50699" y="11118"/>
                    <a:pt x="77541" y="0"/>
                    <a:pt x="10552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932189" cy="452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866281" y="685800"/>
            <a:ext cx="10555438" cy="2057400"/>
            <a:chOff x="0" y="0"/>
            <a:chExt cx="2780033" cy="5418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780033" cy="541867"/>
            </a:xfrm>
            <a:custGeom>
              <a:avLst/>
              <a:gdLst/>
              <a:ahLst/>
              <a:cxnLst/>
              <a:rect l="l" t="t" r="r" b="b"/>
              <a:pathLst>
                <a:path w="2780033" h="541867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74389"/>
                  </a:lnTo>
                  <a:cubicBezTo>
                    <a:pt x="2780033" y="511656"/>
                    <a:pt x="2749822" y="541867"/>
                    <a:pt x="2712556" y="541867"/>
                  </a:cubicBezTo>
                  <a:lnTo>
                    <a:pt x="67478" y="541867"/>
                  </a:lnTo>
                  <a:cubicBezTo>
                    <a:pt x="30211" y="541867"/>
                    <a:pt x="0" y="511656"/>
                    <a:pt x="0" y="474389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2780033" cy="59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89073" y="2930512"/>
            <a:ext cx="3086100" cy="308610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689073" y="6172200"/>
            <a:ext cx="3086100" cy="308610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8115300" y="3331835"/>
            <a:ext cx="2170426" cy="2170426"/>
          </a:xfrm>
          <a:custGeom>
            <a:avLst/>
            <a:gdLst/>
            <a:ahLst/>
            <a:cxnLst/>
            <a:rect l="l" t="t" r="r" b="b"/>
            <a:pathLst>
              <a:path w="2170426" h="2170426">
                <a:moveTo>
                  <a:pt x="0" y="0"/>
                </a:moveTo>
                <a:lnTo>
                  <a:pt x="2170426" y="0"/>
                </a:lnTo>
                <a:lnTo>
                  <a:pt x="2170426" y="2170427"/>
                </a:lnTo>
                <a:lnTo>
                  <a:pt x="0" y="21704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8298927" y="6550012"/>
            <a:ext cx="1986800" cy="2229228"/>
          </a:xfrm>
          <a:custGeom>
            <a:avLst/>
            <a:gdLst/>
            <a:ahLst/>
            <a:cxnLst/>
            <a:rect l="l" t="t" r="r" b="b"/>
            <a:pathLst>
              <a:path w="1986800" h="2229228">
                <a:moveTo>
                  <a:pt x="0" y="0"/>
                </a:moveTo>
                <a:lnTo>
                  <a:pt x="1986799" y="0"/>
                </a:lnTo>
                <a:lnTo>
                  <a:pt x="1986799" y="2229228"/>
                </a:lnTo>
                <a:lnTo>
                  <a:pt x="0" y="22292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4921395" y="1019175"/>
            <a:ext cx="844521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 FOUR: BID WALK OR QUESTIONS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2417" y="3721099"/>
            <a:ext cx="5535356" cy="142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WALK WITH ALL BIDDERS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89498" y="3721099"/>
            <a:ext cx="4952084" cy="142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ANSWER QUESTIONS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153717" y="7248700"/>
            <a:ext cx="5535356" cy="71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EVEN PLAYING FIELD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384773" y="7299357"/>
            <a:ext cx="4669797" cy="71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Poppins Bold"/>
              </a:rPr>
              <a:t>ACCURATE INFO</a:t>
            </a:r>
          </a:p>
        </p:txBody>
      </p:sp>
      <p:sp>
        <p:nvSpPr>
          <p:cNvPr id="31" name="Freeform 31"/>
          <p:cNvSpPr/>
          <p:nvPr/>
        </p:nvSpPr>
        <p:spPr>
          <a:xfrm>
            <a:off x="-1254131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0" y="0"/>
                </a:moveTo>
                <a:lnTo>
                  <a:pt x="3840627" y="0"/>
                </a:lnTo>
                <a:lnTo>
                  <a:pt x="3840627" y="5012238"/>
                </a:lnTo>
                <a:lnTo>
                  <a:pt x="0" y="50122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83213" y="4354916"/>
            <a:ext cx="3782726" cy="4903384"/>
            <a:chOff x="0" y="0"/>
            <a:chExt cx="996273" cy="12914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14334" y="4354916"/>
            <a:ext cx="3782726" cy="4903384"/>
            <a:chOff x="0" y="0"/>
            <a:chExt cx="996273" cy="1291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45454" y="4354916"/>
            <a:ext cx="3782726" cy="4903384"/>
            <a:chOff x="0" y="0"/>
            <a:chExt cx="996273" cy="12914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76574" y="4354916"/>
            <a:ext cx="3782726" cy="4903384"/>
            <a:chOff x="0" y="0"/>
            <a:chExt cx="996273" cy="12914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379223" y="3759562"/>
            <a:ext cx="1190707" cy="119070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510343" y="3759562"/>
            <a:ext cx="1190707" cy="119070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641463" y="3759562"/>
            <a:ext cx="1190707" cy="119070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772584" y="3759562"/>
            <a:ext cx="1190707" cy="119070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4444228" y="2696146"/>
            <a:ext cx="9424454" cy="918884"/>
          </a:xfrm>
          <a:custGeom>
            <a:avLst/>
            <a:gdLst/>
            <a:ahLst/>
            <a:cxnLst/>
            <a:rect l="l" t="t" r="r" b="b"/>
            <a:pathLst>
              <a:path w="9424454" h="918884">
                <a:moveTo>
                  <a:pt x="0" y="0"/>
                </a:moveTo>
                <a:lnTo>
                  <a:pt x="9424454" y="0"/>
                </a:lnTo>
                <a:lnTo>
                  <a:pt x="9424454" y="918884"/>
                </a:lnTo>
                <a:lnTo>
                  <a:pt x="0" y="918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3866281" y="981646"/>
            <a:ext cx="10555438" cy="1966535"/>
            <a:chOff x="0" y="0"/>
            <a:chExt cx="2780033" cy="51793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780033" cy="517935"/>
            </a:xfrm>
            <a:custGeom>
              <a:avLst/>
              <a:gdLst/>
              <a:ahLst/>
              <a:cxnLst/>
              <a:rect l="l" t="t" r="r" b="b"/>
              <a:pathLst>
                <a:path w="2780033" h="517935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50457"/>
                  </a:lnTo>
                  <a:cubicBezTo>
                    <a:pt x="2780033" y="487724"/>
                    <a:pt x="2749822" y="517935"/>
                    <a:pt x="2712556" y="517935"/>
                  </a:cubicBezTo>
                  <a:lnTo>
                    <a:pt x="67478" y="517935"/>
                  </a:lnTo>
                  <a:cubicBezTo>
                    <a:pt x="49581" y="517935"/>
                    <a:pt x="32418" y="510826"/>
                    <a:pt x="19764" y="498171"/>
                  </a:cubicBezTo>
                  <a:cubicBezTo>
                    <a:pt x="7109" y="485517"/>
                    <a:pt x="0" y="468354"/>
                    <a:pt x="0" y="450457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2780033" cy="5750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442888" y="1315021"/>
            <a:ext cx="7402224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 FIVE: COMPARE BIDS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4924" y="5238224"/>
            <a:ext cx="2939305" cy="1289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CONTRACT PRICE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642568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1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773689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904809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3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033180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4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636044" y="5238224"/>
            <a:ext cx="2939305" cy="65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MATERIALS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67164" y="5238224"/>
            <a:ext cx="2939305" cy="65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WARRANTY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898285" y="5238224"/>
            <a:ext cx="2939305" cy="65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TIMING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440020" y="6135864"/>
            <a:ext cx="3331353" cy="167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Be sure that materials are included in the bid, and that the type of materials is what was specified in the RFP.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571140" y="6135864"/>
            <a:ext cx="3331353" cy="2009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Look at the warranty and compare between bids. If you are using a General Contractor, ask about double warranty (GC and subs).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702261" y="6135864"/>
            <a:ext cx="3331353" cy="2009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Does the timing fit with what the Board is looking for? A lower price may mean waiting longer for the project to start or conclude.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08899" y="6861285"/>
            <a:ext cx="3331353" cy="1342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The lowest bidder may not be the best bid. Price should be a consideration, but not the only one.</a:t>
            </a:r>
          </a:p>
        </p:txBody>
      </p:sp>
      <p:sp>
        <p:nvSpPr>
          <p:cNvPr id="44" name="Freeform 44"/>
          <p:cNvSpPr/>
          <p:nvPr/>
        </p:nvSpPr>
        <p:spPr>
          <a:xfrm>
            <a:off x="-1254131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0" y="0"/>
                </a:moveTo>
                <a:lnTo>
                  <a:pt x="3840627" y="0"/>
                </a:lnTo>
                <a:lnTo>
                  <a:pt x="3840627" y="5012238"/>
                </a:lnTo>
                <a:lnTo>
                  <a:pt x="0" y="5012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TextBox 46"/>
          <p:cNvSpPr txBox="1"/>
          <p:nvPr/>
        </p:nvSpPr>
        <p:spPr>
          <a:xfrm>
            <a:off x="3877607" y="9591675"/>
            <a:ext cx="9787533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Negotiate if needed - if one item is off but the rest of the bid is great, talk to them!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2057400" y="1244811"/>
            <a:ext cx="11201400" cy="1550270"/>
            <a:chOff x="0" y="0"/>
            <a:chExt cx="2950163" cy="4083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50163" cy="408301"/>
            </a:xfrm>
            <a:custGeom>
              <a:avLst/>
              <a:gdLst/>
              <a:ahLst/>
              <a:cxnLst/>
              <a:rect l="l" t="t" r="r" b="b"/>
              <a:pathLst>
                <a:path w="2950163" h="408301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99604" y="9833549"/>
            <a:ext cx="19491312" cy="944884"/>
            <a:chOff x="0" y="0"/>
            <a:chExt cx="5133514" cy="2488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33514" cy="248858"/>
            </a:xfrm>
            <a:custGeom>
              <a:avLst/>
              <a:gdLst/>
              <a:ahLst/>
              <a:cxnLst/>
              <a:rect l="l" t="t" r="r" b="b"/>
              <a:pathLst>
                <a:path w="5133514" h="248858">
                  <a:moveTo>
                    <a:pt x="0" y="0"/>
                  </a:moveTo>
                  <a:lnTo>
                    <a:pt x="5133514" y="0"/>
                  </a:lnTo>
                  <a:lnTo>
                    <a:pt x="5133514" y="248858"/>
                  </a:lnTo>
                  <a:lnTo>
                    <a:pt x="0" y="24885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5133514" cy="30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92581" y="-44309"/>
            <a:ext cx="9919075" cy="11832977"/>
            <a:chOff x="0" y="0"/>
            <a:chExt cx="6213107" cy="7411936"/>
          </a:xfrm>
        </p:grpSpPr>
        <p:sp>
          <p:nvSpPr>
            <p:cNvPr id="10" name="Freeform 10"/>
            <p:cNvSpPr/>
            <p:nvPr/>
          </p:nvSpPr>
          <p:spPr>
            <a:xfrm>
              <a:off x="-55753" y="0"/>
              <a:ext cx="6268847" cy="7411847"/>
            </a:xfrm>
            <a:custGeom>
              <a:avLst/>
              <a:gdLst/>
              <a:ahLst/>
              <a:cxnLst/>
              <a:rect l="l" t="t" r="r" b="b"/>
              <a:pathLst>
                <a:path w="6268847" h="7411847">
                  <a:moveTo>
                    <a:pt x="2342388" y="0"/>
                  </a:moveTo>
                  <a:cubicBezTo>
                    <a:pt x="2237613" y="21717"/>
                    <a:pt x="2144268" y="84328"/>
                    <a:pt x="2084578" y="175895"/>
                  </a:cubicBezTo>
                  <a:lnTo>
                    <a:pt x="121793" y="3185033"/>
                  </a:lnTo>
                  <a:cubicBezTo>
                    <a:pt x="0" y="3371723"/>
                    <a:pt x="51308" y="3621659"/>
                    <a:pt x="236855" y="3745230"/>
                  </a:cubicBezTo>
                  <a:lnTo>
                    <a:pt x="5637149" y="7343013"/>
                  </a:lnTo>
                  <a:cubicBezTo>
                    <a:pt x="5708142" y="7390257"/>
                    <a:pt x="5785485" y="7411847"/>
                    <a:pt x="5860796" y="7411847"/>
                  </a:cubicBezTo>
                  <a:lnTo>
                    <a:pt x="5861812" y="7411847"/>
                  </a:lnTo>
                  <a:cubicBezTo>
                    <a:pt x="6072886" y="7411593"/>
                    <a:pt x="6268847" y="7243699"/>
                    <a:pt x="6268847" y="7004812"/>
                  </a:cubicBezTo>
                  <a:lnTo>
                    <a:pt x="6268847" y="397891"/>
                  </a:lnTo>
                  <a:cubicBezTo>
                    <a:pt x="6268847" y="201803"/>
                    <a:pt x="6130036" y="38227"/>
                    <a:pt x="5945378" y="0"/>
                  </a:cubicBezTo>
                  <a:close/>
                </a:path>
              </a:pathLst>
            </a:custGeom>
            <a:solidFill>
              <a:srgbClr val="FFBC0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4357799">
            <a:off x="9498029" y="2033600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5"/>
                </a:lnTo>
                <a:lnTo>
                  <a:pt x="0" y="3427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0268158" y="-388912"/>
            <a:ext cx="10207942" cy="12177581"/>
            <a:chOff x="0" y="0"/>
            <a:chExt cx="6213107" cy="7411936"/>
          </a:xfrm>
        </p:grpSpPr>
        <p:sp>
          <p:nvSpPr>
            <p:cNvPr id="13" name="Freeform 13"/>
            <p:cNvSpPr/>
            <p:nvPr/>
          </p:nvSpPr>
          <p:spPr>
            <a:xfrm>
              <a:off x="-55753" y="0"/>
              <a:ext cx="6268847" cy="7411847"/>
            </a:xfrm>
            <a:custGeom>
              <a:avLst/>
              <a:gdLst/>
              <a:ahLst/>
              <a:cxnLst/>
              <a:rect l="l" t="t" r="r" b="b"/>
              <a:pathLst>
                <a:path w="6268847" h="7411847">
                  <a:moveTo>
                    <a:pt x="2342388" y="0"/>
                  </a:moveTo>
                  <a:cubicBezTo>
                    <a:pt x="2237613" y="21717"/>
                    <a:pt x="2144268" y="84328"/>
                    <a:pt x="2084578" y="175895"/>
                  </a:cubicBezTo>
                  <a:lnTo>
                    <a:pt x="121793" y="3185033"/>
                  </a:lnTo>
                  <a:cubicBezTo>
                    <a:pt x="0" y="3371723"/>
                    <a:pt x="51308" y="3621659"/>
                    <a:pt x="236855" y="3745230"/>
                  </a:cubicBezTo>
                  <a:lnTo>
                    <a:pt x="5637149" y="7343013"/>
                  </a:lnTo>
                  <a:cubicBezTo>
                    <a:pt x="5708142" y="7390257"/>
                    <a:pt x="5785485" y="7411847"/>
                    <a:pt x="5860796" y="7411847"/>
                  </a:cubicBezTo>
                  <a:lnTo>
                    <a:pt x="5861812" y="7411847"/>
                  </a:lnTo>
                  <a:cubicBezTo>
                    <a:pt x="6072886" y="7411593"/>
                    <a:pt x="6268847" y="7243699"/>
                    <a:pt x="6268847" y="7004812"/>
                  </a:cubicBezTo>
                  <a:lnTo>
                    <a:pt x="6268847" y="397891"/>
                  </a:lnTo>
                  <a:cubicBezTo>
                    <a:pt x="6268847" y="201803"/>
                    <a:pt x="6130036" y="38227"/>
                    <a:pt x="5945378" y="0"/>
                  </a:cubicBezTo>
                  <a:close/>
                </a:path>
              </a:pathLst>
            </a:custGeom>
            <a:blipFill>
              <a:blip r:embed="rId4"/>
              <a:stretch>
                <a:fillRect l="-39525" r="-395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92900" y="1302894"/>
            <a:ext cx="8243114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 SIX: SELECT VENDOR/SIGN CONTRACT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312669"/>
            <a:ext cx="8115300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</a:rPr>
              <a:t>When should your attorney review a contract?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6565203"/>
            <a:ext cx="8115300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</a:rPr>
              <a:t>Who can sign a contract? (hint: this should not be your manager!)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2057400" y="1244811"/>
            <a:ext cx="11201400" cy="1550270"/>
            <a:chOff x="0" y="0"/>
            <a:chExt cx="2950163" cy="4083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50163" cy="408301"/>
            </a:xfrm>
            <a:custGeom>
              <a:avLst/>
              <a:gdLst/>
              <a:ahLst/>
              <a:cxnLst/>
              <a:rect l="l" t="t" r="r" b="b"/>
              <a:pathLst>
                <a:path w="2950163" h="408301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3788001" flipH="1" flipV="1">
            <a:off x="10533962" y="1188143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7216534" y="342785"/>
                </a:moveTo>
                <a:lnTo>
                  <a:pt x="0" y="342785"/>
                </a:lnTo>
                <a:lnTo>
                  <a:pt x="0" y="0"/>
                </a:lnTo>
                <a:lnTo>
                  <a:pt x="7216534" y="0"/>
                </a:lnTo>
                <a:lnTo>
                  <a:pt x="7216534" y="342785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646112" y="-704269"/>
            <a:ext cx="5443005" cy="4762630"/>
            <a:chOff x="0" y="0"/>
            <a:chExt cx="812800" cy="711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000" y="-63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636443" y="-975432"/>
            <a:ext cx="11303114" cy="11262432"/>
            <a:chOff x="0" y="0"/>
            <a:chExt cx="812800" cy="8098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09875"/>
            </a:xfrm>
            <a:custGeom>
              <a:avLst/>
              <a:gdLst/>
              <a:ahLst/>
              <a:cxnLst/>
              <a:rect l="l" t="t" r="r" b="b"/>
              <a:pathLst>
                <a:path w="812800" h="809875">
                  <a:moveTo>
                    <a:pt x="812800" y="404937"/>
                  </a:moveTo>
                  <a:lnTo>
                    <a:pt x="609600" y="809875"/>
                  </a:lnTo>
                  <a:lnTo>
                    <a:pt x="203200" y="809875"/>
                  </a:lnTo>
                  <a:lnTo>
                    <a:pt x="0" y="404937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404937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300" y="-57150"/>
              <a:ext cx="584200" cy="867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3785064">
            <a:off x="10531280" y="7779376"/>
            <a:ext cx="7216534" cy="342785"/>
          </a:xfrm>
          <a:custGeom>
            <a:avLst/>
            <a:gdLst/>
            <a:ahLst/>
            <a:cxnLst/>
            <a:rect l="l" t="t" r="r" b="b"/>
            <a:pathLst>
              <a:path w="7216534" h="342785">
                <a:moveTo>
                  <a:pt x="0" y="0"/>
                </a:moveTo>
                <a:lnTo>
                  <a:pt x="7216534" y="0"/>
                </a:lnTo>
                <a:lnTo>
                  <a:pt x="7216534" y="342786"/>
                </a:lnTo>
                <a:lnTo>
                  <a:pt x="0" y="3427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081643" y="1244811"/>
            <a:ext cx="10571943" cy="9792262"/>
          </a:xfrm>
          <a:custGeom>
            <a:avLst/>
            <a:gdLst/>
            <a:ahLst/>
            <a:cxnLst/>
            <a:rect l="l" t="t" r="r" b="b"/>
            <a:pathLst>
              <a:path w="10571943" h="9792262">
                <a:moveTo>
                  <a:pt x="0" y="0"/>
                </a:moveTo>
                <a:lnTo>
                  <a:pt x="10571943" y="0"/>
                </a:lnTo>
                <a:lnTo>
                  <a:pt x="10571943" y="9792262"/>
                </a:lnTo>
                <a:lnTo>
                  <a:pt x="0" y="9792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512" r="-195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42623" y="1350010"/>
            <a:ext cx="7327426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 SEVEN: SCHEDULE THE WORK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9097" y="4303158"/>
            <a:ext cx="6950953" cy="168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Poppins"/>
              </a:rPr>
              <a:t>A general contractor can be very helpful here!</a:t>
            </a:r>
          </a:p>
          <a:p>
            <a:pPr algn="just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</a:rPr>
              <a:t>If your manager is scheduling, it is most likely an extra charge.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1663362">
            <a:off x="11890216" y="327296"/>
            <a:ext cx="9582641" cy="14171389"/>
            <a:chOff x="0" y="0"/>
            <a:chExt cx="2523823" cy="37323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23823" cy="3732382"/>
            </a:xfrm>
            <a:custGeom>
              <a:avLst/>
              <a:gdLst/>
              <a:ahLst/>
              <a:cxnLst/>
              <a:rect l="l" t="t" r="r" b="b"/>
              <a:pathLst>
                <a:path w="2523823" h="3732382">
                  <a:moveTo>
                    <a:pt x="0" y="0"/>
                  </a:moveTo>
                  <a:lnTo>
                    <a:pt x="2523823" y="0"/>
                  </a:lnTo>
                  <a:lnTo>
                    <a:pt x="2523823" y="3732382"/>
                  </a:lnTo>
                  <a:lnTo>
                    <a:pt x="0" y="3732382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523823" cy="37895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761515">
            <a:off x="12350631" y="-3047439"/>
            <a:ext cx="8661811" cy="14062736"/>
            <a:chOff x="0" y="0"/>
            <a:chExt cx="2281300" cy="37037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81300" cy="3703766"/>
            </a:xfrm>
            <a:custGeom>
              <a:avLst/>
              <a:gdLst/>
              <a:ahLst/>
              <a:cxnLst/>
              <a:rect l="l" t="t" r="r" b="b"/>
              <a:pathLst>
                <a:path w="2281300" h="3703766">
                  <a:moveTo>
                    <a:pt x="0" y="0"/>
                  </a:moveTo>
                  <a:lnTo>
                    <a:pt x="2281300" y="0"/>
                  </a:lnTo>
                  <a:lnTo>
                    <a:pt x="2281300" y="3703766"/>
                  </a:lnTo>
                  <a:lnTo>
                    <a:pt x="0" y="3703766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281300" cy="376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2057400" y="1244811"/>
            <a:ext cx="11201400" cy="1550270"/>
            <a:chOff x="0" y="0"/>
            <a:chExt cx="2950163" cy="4083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50163" cy="408301"/>
            </a:xfrm>
            <a:custGeom>
              <a:avLst/>
              <a:gdLst/>
              <a:ahLst/>
              <a:cxnLst/>
              <a:rect l="l" t="t" r="r" b="b"/>
              <a:pathLst>
                <a:path w="2950163" h="408301">
                  <a:moveTo>
                    <a:pt x="63586" y="0"/>
                  </a:moveTo>
                  <a:lnTo>
                    <a:pt x="2886577" y="0"/>
                  </a:lnTo>
                  <a:cubicBezTo>
                    <a:pt x="2903441" y="0"/>
                    <a:pt x="2919614" y="6699"/>
                    <a:pt x="2931539" y="18624"/>
                  </a:cubicBezTo>
                  <a:cubicBezTo>
                    <a:pt x="2943464" y="30549"/>
                    <a:pt x="2950163" y="46722"/>
                    <a:pt x="2950163" y="63586"/>
                  </a:cubicBezTo>
                  <a:lnTo>
                    <a:pt x="2950163" y="344715"/>
                  </a:lnTo>
                  <a:cubicBezTo>
                    <a:pt x="2950163" y="361579"/>
                    <a:pt x="2943464" y="377753"/>
                    <a:pt x="2931539" y="389677"/>
                  </a:cubicBezTo>
                  <a:cubicBezTo>
                    <a:pt x="2919614" y="401602"/>
                    <a:pt x="2903441" y="408301"/>
                    <a:pt x="2886577" y="408301"/>
                  </a:cubicBezTo>
                  <a:lnTo>
                    <a:pt x="63586" y="408301"/>
                  </a:lnTo>
                  <a:cubicBezTo>
                    <a:pt x="46722" y="408301"/>
                    <a:pt x="30549" y="401602"/>
                    <a:pt x="18624" y="389677"/>
                  </a:cubicBezTo>
                  <a:cubicBezTo>
                    <a:pt x="6699" y="377753"/>
                    <a:pt x="0" y="361579"/>
                    <a:pt x="0" y="344715"/>
                  </a:cubicBezTo>
                  <a:lnTo>
                    <a:pt x="0" y="63586"/>
                  </a:lnTo>
                  <a:cubicBezTo>
                    <a:pt x="0" y="46722"/>
                    <a:pt x="6699" y="30549"/>
                    <a:pt x="18624" y="18624"/>
                  </a:cubicBezTo>
                  <a:cubicBezTo>
                    <a:pt x="30549" y="6699"/>
                    <a:pt x="46722" y="0"/>
                    <a:pt x="63586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950163" cy="465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543876" y="-343868"/>
            <a:ext cx="8041335" cy="6613224"/>
            <a:chOff x="0" y="0"/>
            <a:chExt cx="6197600" cy="50969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00" cy="5096891"/>
            </a:xfrm>
            <a:custGeom>
              <a:avLst/>
              <a:gdLst/>
              <a:ahLst/>
              <a:cxnLst/>
              <a:rect l="l" t="t" r="r" b="b"/>
              <a:pathLst>
                <a:path w="6197600" h="5096891">
                  <a:moveTo>
                    <a:pt x="0" y="0"/>
                  </a:moveTo>
                  <a:lnTo>
                    <a:pt x="2794000" y="5096891"/>
                  </a:lnTo>
                  <a:lnTo>
                    <a:pt x="6197600" y="5096891"/>
                  </a:lnTo>
                  <a:lnTo>
                    <a:pt x="6197600" y="0"/>
                  </a:lnTo>
                  <a:close/>
                </a:path>
              </a:pathLst>
            </a:custGeom>
            <a:blipFill>
              <a:blip r:embed="rId3"/>
              <a:stretch>
                <a:fillRect l="-15791" r="-1579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564543" y="6942835"/>
            <a:ext cx="4514918" cy="3713085"/>
            <a:chOff x="0" y="0"/>
            <a:chExt cx="6197600" cy="50969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197600" cy="5096891"/>
            </a:xfrm>
            <a:custGeom>
              <a:avLst/>
              <a:gdLst/>
              <a:ahLst/>
              <a:cxnLst/>
              <a:rect l="l" t="t" r="r" b="b"/>
              <a:pathLst>
                <a:path w="6197600" h="5096891">
                  <a:moveTo>
                    <a:pt x="0" y="0"/>
                  </a:moveTo>
                  <a:lnTo>
                    <a:pt x="2794000" y="5096891"/>
                  </a:lnTo>
                  <a:lnTo>
                    <a:pt x="6197600" y="5096891"/>
                  </a:lnTo>
                  <a:lnTo>
                    <a:pt x="6197600" y="0"/>
                  </a:lnTo>
                  <a:close/>
                </a:path>
              </a:pathLst>
            </a:custGeom>
            <a:blipFill>
              <a:blip r:embed="rId4"/>
              <a:stretch>
                <a:fillRect l="-11602" r="-116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72570" y="1324621"/>
            <a:ext cx="8227561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STEP EIGHT: COMMUNICATE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377113"/>
            <a:ext cx="8430859" cy="199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Poppins"/>
              </a:rPr>
              <a:t>Make sure everyone knows what’s happening!</a:t>
            </a:r>
          </a:p>
          <a:p>
            <a:pPr marL="496567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Poppins"/>
              </a:rPr>
              <a:t>Post on portal</a:t>
            </a:r>
          </a:p>
          <a:p>
            <a:pPr marL="496567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Poppins"/>
              </a:rPr>
              <a:t>Signs on bulletin boards or mailboxes</a:t>
            </a:r>
          </a:p>
          <a:p>
            <a:pPr marL="496567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Poppins"/>
              </a:rPr>
              <a:t>Doorhangers</a:t>
            </a:r>
          </a:p>
          <a:p>
            <a:pPr marL="496567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Poppins"/>
              </a:rPr>
              <a:t>Email blast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83213" y="4354916"/>
            <a:ext cx="3782726" cy="4903384"/>
            <a:chOff x="0" y="0"/>
            <a:chExt cx="996273" cy="12914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14334" y="4354916"/>
            <a:ext cx="3782726" cy="4903384"/>
            <a:chOff x="0" y="0"/>
            <a:chExt cx="996273" cy="1291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45454" y="4354916"/>
            <a:ext cx="3782726" cy="4903384"/>
            <a:chOff x="0" y="0"/>
            <a:chExt cx="996273" cy="12914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76574" y="4354916"/>
            <a:ext cx="3782726" cy="4903384"/>
            <a:chOff x="0" y="0"/>
            <a:chExt cx="996273" cy="12914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96273" cy="1291426"/>
            </a:xfrm>
            <a:custGeom>
              <a:avLst/>
              <a:gdLst/>
              <a:ahLst/>
              <a:cxnLst/>
              <a:rect l="l" t="t" r="r" b="b"/>
              <a:pathLst>
                <a:path w="996273" h="1291426">
                  <a:moveTo>
                    <a:pt x="110519" y="0"/>
                  </a:moveTo>
                  <a:lnTo>
                    <a:pt x="885754" y="0"/>
                  </a:lnTo>
                  <a:cubicBezTo>
                    <a:pt x="915066" y="0"/>
                    <a:pt x="943177" y="11644"/>
                    <a:pt x="963903" y="32370"/>
                  </a:cubicBezTo>
                  <a:cubicBezTo>
                    <a:pt x="984629" y="53097"/>
                    <a:pt x="996273" y="81208"/>
                    <a:pt x="996273" y="110519"/>
                  </a:cubicBezTo>
                  <a:lnTo>
                    <a:pt x="996273" y="1180907"/>
                  </a:lnTo>
                  <a:cubicBezTo>
                    <a:pt x="996273" y="1241945"/>
                    <a:pt x="946792" y="1291426"/>
                    <a:pt x="885754" y="1291426"/>
                  </a:cubicBezTo>
                  <a:lnTo>
                    <a:pt x="110519" y="1291426"/>
                  </a:lnTo>
                  <a:cubicBezTo>
                    <a:pt x="81208" y="1291426"/>
                    <a:pt x="53097" y="1279782"/>
                    <a:pt x="32370" y="1259056"/>
                  </a:cubicBezTo>
                  <a:cubicBezTo>
                    <a:pt x="11644" y="1238330"/>
                    <a:pt x="0" y="1210219"/>
                    <a:pt x="0" y="1180907"/>
                  </a:cubicBezTo>
                  <a:lnTo>
                    <a:pt x="0" y="110519"/>
                  </a:lnTo>
                  <a:cubicBezTo>
                    <a:pt x="0" y="81208"/>
                    <a:pt x="11644" y="53097"/>
                    <a:pt x="32370" y="32370"/>
                  </a:cubicBezTo>
                  <a:cubicBezTo>
                    <a:pt x="53097" y="11644"/>
                    <a:pt x="81208" y="0"/>
                    <a:pt x="110519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96273" cy="13485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379223" y="3759562"/>
            <a:ext cx="1190707" cy="119070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510343" y="3759562"/>
            <a:ext cx="1190707" cy="119070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641463" y="3759562"/>
            <a:ext cx="1190707" cy="119070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772584" y="3759562"/>
            <a:ext cx="1190707" cy="119070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4444228" y="2696146"/>
            <a:ext cx="9424454" cy="918884"/>
          </a:xfrm>
          <a:custGeom>
            <a:avLst/>
            <a:gdLst/>
            <a:ahLst/>
            <a:cxnLst/>
            <a:rect l="l" t="t" r="r" b="b"/>
            <a:pathLst>
              <a:path w="9424454" h="918884">
                <a:moveTo>
                  <a:pt x="0" y="0"/>
                </a:moveTo>
                <a:lnTo>
                  <a:pt x="9424454" y="0"/>
                </a:lnTo>
                <a:lnTo>
                  <a:pt x="9424454" y="918884"/>
                </a:lnTo>
                <a:lnTo>
                  <a:pt x="0" y="918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3866281" y="981646"/>
            <a:ext cx="10555438" cy="1966535"/>
            <a:chOff x="0" y="0"/>
            <a:chExt cx="2780033" cy="51793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780033" cy="517935"/>
            </a:xfrm>
            <a:custGeom>
              <a:avLst/>
              <a:gdLst/>
              <a:ahLst/>
              <a:cxnLst/>
              <a:rect l="l" t="t" r="r" b="b"/>
              <a:pathLst>
                <a:path w="2780033" h="517935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450457"/>
                  </a:lnTo>
                  <a:cubicBezTo>
                    <a:pt x="2780033" y="487724"/>
                    <a:pt x="2749822" y="517935"/>
                    <a:pt x="2712556" y="517935"/>
                  </a:cubicBezTo>
                  <a:lnTo>
                    <a:pt x="67478" y="517935"/>
                  </a:lnTo>
                  <a:cubicBezTo>
                    <a:pt x="49581" y="517935"/>
                    <a:pt x="32418" y="510826"/>
                    <a:pt x="19764" y="498171"/>
                  </a:cubicBezTo>
                  <a:cubicBezTo>
                    <a:pt x="7109" y="485517"/>
                    <a:pt x="0" y="468354"/>
                    <a:pt x="0" y="450457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2780033" cy="5750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442888" y="1315021"/>
            <a:ext cx="7402224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000000"/>
                </a:solidFill>
                <a:latin typeface="League Spartan Bold"/>
              </a:rPr>
              <a:t>WHAT ABOUT EMERGENCIES?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4924" y="5238224"/>
            <a:ext cx="2939305" cy="192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HANDLE IMMEDIATE ISSUE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642568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1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773689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2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904809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3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033180" y="3644064"/>
            <a:ext cx="664015" cy="122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7"/>
              </a:lnSpc>
              <a:spcBef>
                <a:spcPct val="0"/>
              </a:spcBef>
            </a:pPr>
            <a:r>
              <a:rPr lang="en-US" sz="6727">
                <a:solidFill>
                  <a:srgbClr val="FFFFFF"/>
                </a:solidFill>
                <a:latin typeface="Poppins Bold"/>
              </a:rPr>
              <a:t>4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636044" y="5238224"/>
            <a:ext cx="2939305" cy="65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EVALUATE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67164" y="5238224"/>
            <a:ext cx="2939305" cy="65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INSURANCE?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898285" y="5238224"/>
            <a:ext cx="2939305" cy="1289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Poppins Bold"/>
              </a:rPr>
              <a:t>FOLLOW STEPS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440020" y="6135864"/>
            <a:ext cx="3331353" cy="100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Do you have time to get bids, or is the unit/space unsafe or unlivable?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571140" y="6135864"/>
            <a:ext cx="3331353" cy="100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If this is an insurable loss, don’t wait to contact the insurance agent.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702261" y="6470760"/>
            <a:ext cx="3331353" cy="1342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Once the emergency portion is handled, follow steps for bids/contracts to finish the repair.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08899" y="7251810"/>
            <a:ext cx="3331353" cy="675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</a:rPr>
              <a:t>Stop water flowing, mitigate safety issues</a:t>
            </a:r>
          </a:p>
        </p:txBody>
      </p:sp>
      <p:sp>
        <p:nvSpPr>
          <p:cNvPr id="44" name="Freeform 44"/>
          <p:cNvSpPr/>
          <p:nvPr/>
        </p:nvSpPr>
        <p:spPr>
          <a:xfrm>
            <a:off x="-1254131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0" y="0"/>
                </a:moveTo>
                <a:lnTo>
                  <a:pt x="3840627" y="0"/>
                </a:lnTo>
                <a:lnTo>
                  <a:pt x="3840627" y="5012238"/>
                </a:lnTo>
                <a:lnTo>
                  <a:pt x="0" y="5012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 flipH="1">
            <a:off x="15701504" y="-690757"/>
            <a:ext cx="3840627" cy="5012238"/>
          </a:xfrm>
          <a:custGeom>
            <a:avLst/>
            <a:gdLst/>
            <a:ahLst/>
            <a:cxnLst/>
            <a:rect l="l" t="t" r="r" b="b"/>
            <a:pathLst>
              <a:path w="3840627" h="5012238">
                <a:moveTo>
                  <a:pt x="3840627" y="0"/>
                </a:moveTo>
                <a:lnTo>
                  <a:pt x="0" y="0"/>
                </a:lnTo>
                <a:lnTo>
                  <a:pt x="0" y="5012238"/>
                </a:lnTo>
                <a:lnTo>
                  <a:pt x="3840627" y="5012238"/>
                </a:lnTo>
                <a:lnTo>
                  <a:pt x="38406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1801313">
            <a:off x="7944412" y="2305957"/>
            <a:ext cx="1603602" cy="9552208"/>
            <a:chOff x="0" y="0"/>
            <a:chExt cx="422348" cy="25158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2348" cy="2515808"/>
            </a:xfrm>
            <a:custGeom>
              <a:avLst/>
              <a:gdLst/>
              <a:ahLst/>
              <a:cxnLst/>
              <a:rect l="l" t="t" r="r" b="b"/>
              <a:pathLst>
                <a:path w="422348" h="251580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801313">
            <a:off x="17293479" y="-4169084"/>
            <a:ext cx="1603602" cy="9552208"/>
            <a:chOff x="0" y="0"/>
            <a:chExt cx="422348" cy="25158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2348" cy="2515808"/>
            </a:xfrm>
            <a:custGeom>
              <a:avLst/>
              <a:gdLst/>
              <a:ahLst/>
              <a:cxnLst/>
              <a:rect l="l" t="t" r="r" b="b"/>
              <a:pathLst>
                <a:path w="422348" h="251580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1323218">
            <a:off x="-260294" y="-2499941"/>
            <a:ext cx="9329309" cy="13900928"/>
            <a:chOff x="0" y="0"/>
            <a:chExt cx="640025" cy="9536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025" cy="953655"/>
            </a:xfrm>
            <a:custGeom>
              <a:avLst/>
              <a:gdLst/>
              <a:ahLst/>
              <a:cxnLst/>
              <a:rect l="l" t="t" r="r" b="b"/>
              <a:pathLst>
                <a:path w="640025" h="953655">
                  <a:moveTo>
                    <a:pt x="203200" y="0"/>
                  </a:moveTo>
                  <a:lnTo>
                    <a:pt x="640025" y="0"/>
                  </a:lnTo>
                  <a:lnTo>
                    <a:pt x="436825" y="953655"/>
                  </a:lnTo>
                  <a:lnTo>
                    <a:pt x="0" y="9536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57150"/>
              <a:ext cx="436825" cy="1010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7234808">
            <a:off x="-545671" y="4853273"/>
            <a:ext cx="16230600" cy="770953"/>
          </a:xfrm>
          <a:custGeom>
            <a:avLst/>
            <a:gdLst/>
            <a:ahLst/>
            <a:cxnLst/>
            <a:rect l="l" t="t" r="r" b="b"/>
            <a:pathLst>
              <a:path w="16230600" h="770953">
                <a:moveTo>
                  <a:pt x="0" y="0"/>
                </a:moveTo>
                <a:lnTo>
                  <a:pt x="16230600" y="0"/>
                </a:lnTo>
                <a:lnTo>
                  <a:pt x="16230600" y="770954"/>
                </a:lnTo>
                <a:lnTo>
                  <a:pt x="0" y="770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0" y="-110826"/>
            <a:ext cx="10341615" cy="10508652"/>
            <a:chOff x="0" y="0"/>
            <a:chExt cx="5765800" cy="58589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5800" cy="5858891"/>
            </a:xfrm>
            <a:custGeom>
              <a:avLst/>
              <a:gdLst/>
              <a:ahLst/>
              <a:cxnLst/>
              <a:rect l="l" t="t" r="r" b="b"/>
              <a:pathLst>
                <a:path w="5765800" h="5858891">
                  <a:moveTo>
                    <a:pt x="0" y="0"/>
                  </a:moveTo>
                  <a:lnTo>
                    <a:pt x="0" y="5858891"/>
                  </a:lnTo>
                  <a:lnTo>
                    <a:pt x="5765800" y="5858891"/>
                  </a:lnTo>
                  <a:lnTo>
                    <a:pt x="2235200" y="0"/>
                  </a:lnTo>
                  <a:close/>
                </a:path>
              </a:pathLst>
            </a:custGeom>
            <a:blipFill>
              <a:blip r:embed="rId4"/>
              <a:stretch>
                <a:fillRect l="-26115" r="-2611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 rot="-1801313">
            <a:off x="-1212776" y="4436810"/>
            <a:ext cx="2060748" cy="7889373"/>
            <a:chOff x="0" y="0"/>
            <a:chExt cx="542748" cy="20778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2748" cy="2077860"/>
            </a:xfrm>
            <a:custGeom>
              <a:avLst/>
              <a:gdLst/>
              <a:ahLst/>
              <a:cxnLst/>
              <a:rect l="l" t="t" r="r" b="b"/>
              <a:pathLst>
                <a:path w="542748" h="2077860">
                  <a:moveTo>
                    <a:pt x="0" y="0"/>
                  </a:moveTo>
                  <a:lnTo>
                    <a:pt x="542748" y="0"/>
                  </a:lnTo>
                  <a:lnTo>
                    <a:pt x="542748" y="2077860"/>
                  </a:lnTo>
                  <a:lnTo>
                    <a:pt x="0" y="2077860"/>
                  </a:lnTo>
                  <a:close/>
                </a:path>
              </a:pathLst>
            </a:custGeom>
            <a:solidFill>
              <a:srgbClr val="003D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542748" cy="2135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rot="-3131416">
            <a:off x="-4080653" y="2120145"/>
            <a:ext cx="12285790" cy="583575"/>
          </a:xfrm>
          <a:custGeom>
            <a:avLst/>
            <a:gdLst/>
            <a:ahLst/>
            <a:cxnLst/>
            <a:rect l="l" t="t" r="r" b="b"/>
            <a:pathLst>
              <a:path w="12285790" h="583575">
                <a:moveTo>
                  <a:pt x="0" y="0"/>
                </a:moveTo>
                <a:lnTo>
                  <a:pt x="12285790" y="0"/>
                </a:lnTo>
                <a:lnTo>
                  <a:pt x="12285790" y="583575"/>
                </a:lnTo>
                <a:lnTo>
                  <a:pt x="0" y="58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 rot="2252587">
            <a:off x="-1105257" y="-2239445"/>
            <a:ext cx="3086100" cy="7845843"/>
            <a:chOff x="0" y="0"/>
            <a:chExt cx="812800" cy="206639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2066395"/>
            </a:xfrm>
            <a:custGeom>
              <a:avLst/>
              <a:gdLst/>
              <a:ahLst/>
              <a:cxnLst/>
              <a:rect l="l" t="t" r="r" b="b"/>
              <a:pathLst>
                <a:path w="812800" h="2066395">
                  <a:moveTo>
                    <a:pt x="0" y="0"/>
                  </a:moveTo>
                  <a:lnTo>
                    <a:pt x="812800" y="0"/>
                  </a:lnTo>
                  <a:lnTo>
                    <a:pt x="812800" y="2066395"/>
                  </a:lnTo>
                  <a:lnTo>
                    <a:pt x="0" y="2066395"/>
                  </a:lnTo>
                  <a:close/>
                </a:path>
              </a:pathLst>
            </a:custGeom>
            <a:solidFill>
              <a:srgbClr val="FFBC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812800" cy="2123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892056" y="1931126"/>
            <a:ext cx="6367244" cy="337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986"/>
              </a:lnSpc>
            </a:pPr>
            <a:r>
              <a:rPr lang="en-US" sz="12986">
                <a:solidFill>
                  <a:srgbClr val="003D60"/>
                </a:solidFill>
                <a:latin typeface="League Spartan Bold"/>
              </a:rPr>
              <a:t>THANK YOU!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341615" y="5490336"/>
            <a:ext cx="6917685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</a:rPr>
              <a:t>Contact us if you have more questions!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</a:rPr>
              <a:t>josh@bluemountaincommunity.com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</a:rPr>
              <a:t>caren@bluemountaincommunity.com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622</Words>
  <Application>Microsoft Office PowerPoint</Application>
  <PresentationFormat>Custom</PresentationFormat>
  <Paragraphs>100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</vt:lpstr>
      <vt:lpstr>Poppins Bold</vt:lpstr>
      <vt:lpstr>Poppins</vt:lpstr>
      <vt:lpstr>League Spartan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Training</dc:title>
  <dc:creator>Caren Fewell</dc:creator>
  <cp:lastModifiedBy>Caren Fewell</cp:lastModifiedBy>
  <cp:revision>2</cp:revision>
  <dcterms:created xsi:type="dcterms:W3CDTF">2006-08-16T00:00:00Z</dcterms:created>
  <dcterms:modified xsi:type="dcterms:W3CDTF">2024-04-12T21:22:04Z</dcterms:modified>
  <dc:identifier>DAGCPGbVjmE</dc:identifier>
</cp:coreProperties>
</file>